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  <p:sldMasterId id="2147483664" r:id="rId4"/>
  </p:sldMasterIdLst>
  <p:notesMasterIdLst>
    <p:notesMasterId r:id="rId9"/>
  </p:notesMasterIdLst>
  <p:sldIdLst>
    <p:sldId id="363" r:id="rId5"/>
    <p:sldId id="278" r:id="rId6"/>
    <p:sldId id="322" r:id="rId7"/>
    <p:sldId id="323" r:id="rId8"/>
    <p:sldId id="390" r:id="rId10"/>
    <p:sldId id="385" r:id="rId11"/>
    <p:sldId id="378" r:id="rId12"/>
    <p:sldId id="359" r:id="rId13"/>
    <p:sldId id="366" r:id="rId14"/>
    <p:sldId id="379" r:id="rId15"/>
    <p:sldId id="381" r:id="rId16"/>
    <p:sldId id="382" r:id="rId17"/>
    <p:sldId id="383" r:id="rId18"/>
    <p:sldId id="330" r:id="rId19"/>
    <p:sldId id="331" r:id="rId20"/>
    <p:sldId id="334" r:id="rId21"/>
    <p:sldId id="335" r:id="rId22"/>
    <p:sldId id="333" r:id="rId23"/>
    <p:sldId id="336" r:id="rId24"/>
    <p:sldId id="369" r:id="rId25"/>
    <p:sldId id="368" r:id="rId26"/>
    <p:sldId id="370" r:id="rId27"/>
    <p:sldId id="413" r:id="rId28"/>
    <p:sldId id="414" r:id="rId29"/>
    <p:sldId id="416" r:id="rId30"/>
    <p:sldId id="417" r:id="rId31"/>
    <p:sldId id="419" r:id="rId32"/>
    <p:sldId id="391" r:id="rId33"/>
  </p:sldIdLst>
  <p:sldSz cx="9144000" cy="5143500" type="screen16x9"/>
  <p:notesSz cx="7315200" cy="96012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0" userDrawn="1">
          <p15:clr>
            <a:srgbClr val="A4A3A4"/>
          </p15:clr>
        </p15:guide>
        <p15:guide id="2" pos="28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647" autoAdjust="0"/>
    <p:restoredTop sz="99822" autoAdjust="0"/>
  </p:normalViewPr>
  <p:slideViewPr>
    <p:cSldViewPr>
      <p:cViewPr varScale="1">
        <p:scale>
          <a:sx n="98" d="100"/>
          <a:sy n="98" d="100"/>
        </p:scale>
        <p:origin x="-696" y="-90"/>
      </p:cViewPr>
      <p:guideLst>
        <p:guide orient="horz" pos="1640"/>
        <p:guide pos="2808"/>
      </p:guideLst>
    </p:cSldViewPr>
  </p:slideViewPr>
  <p:outlineViewPr>
    <p:cViewPr>
      <p:scale>
        <a:sx n="33" d="100"/>
        <a:sy n="33" d="100"/>
      </p:scale>
      <p:origin x="0" y="174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7BBB7-A7FE-469A-91AC-24D8367A5BFE}" type="datetimeFigureOut">
              <a:rPr lang="en-IN" smtClean="0"/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3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3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FE738-742E-46BE-A071-9D8D93794F95}" type="slidenum">
              <a:rPr lang="en-IN" smtClean="0"/>
            </a:fld>
            <a:endParaRPr lang="en-I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FE738-742E-46BE-A071-9D8D93794F95}" type="slidenum">
              <a:rPr lang="en-IN" smtClean="0"/>
            </a:fld>
            <a:endParaRPr lang="en-I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FE738-742E-46BE-A071-9D8D93794F95}" type="slidenum">
              <a:rPr lang="en-IN" smtClean="0"/>
            </a:fld>
            <a:endParaRPr lang="en-I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  <a:endParaRPr lang="en-US" altLang="ko-KR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  <a:endParaRPr lang="en-US" altLang="ko-KR" dirty="0" smtClean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  <a:endParaRPr lang="en-US" altLang="ko-KR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  <a:endParaRPr lang="en-US" altLang="ko-KR" dirty="0" smtClean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0F31DC1F-5561-484E-AB46-68C682854F61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  <a:endParaRPr lang="en-US" altLang="ko-KR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  <a:endParaRPr lang="en-US" altLang="ko-KR" dirty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  <a:endParaRPr lang="en-US" altLang="ko-KR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  <a:endParaRPr lang="en-US" altLang="ko-KR" dirty="0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8.jpeg"/><Relationship Id="rId2" Type="http://schemas.openxmlformats.org/officeDocument/2006/relationships/image" Target="../media/image21.jpe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22.jpe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4.png"/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26.png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jpeg"/><Relationship Id="rId8" Type="http://schemas.openxmlformats.org/officeDocument/2006/relationships/image" Target="../media/image36.jpeg"/><Relationship Id="rId7" Type="http://schemas.openxmlformats.org/officeDocument/2006/relationships/image" Target="../media/image35.jpeg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6.xml"/><Relationship Id="rId10" Type="http://schemas.openxmlformats.org/officeDocument/2006/relationships/image" Target="../media/image26.png"/><Relationship Id="rId1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10.pn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jpeg"/><Relationship Id="rId8" Type="http://schemas.microsoft.com/office/2007/relationships/hdphoto" Target="../media/image49.wdp"/><Relationship Id="rId7" Type="http://schemas.openxmlformats.org/officeDocument/2006/relationships/image" Target="../media/image48.jpeg"/><Relationship Id="rId6" Type="http://schemas.microsoft.com/office/2007/relationships/hdphoto" Target="../media/image47.wdp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8" Type="http://schemas.openxmlformats.org/officeDocument/2006/relationships/slideLayout" Target="../slideLayouts/slideLayout16.xml"/><Relationship Id="rId17" Type="http://schemas.openxmlformats.org/officeDocument/2006/relationships/image" Target="../media/image10.png"/><Relationship Id="rId16" Type="http://schemas.microsoft.com/office/2007/relationships/hdphoto" Target="../media/image57.wdp"/><Relationship Id="rId15" Type="http://schemas.openxmlformats.org/officeDocument/2006/relationships/image" Target="../media/image56.jpeg"/><Relationship Id="rId14" Type="http://schemas.microsoft.com/office/2007/relationships/hdphoto" Target="../media/image55.wdp"/><Relationship Id="rId13" Type="http://schemas.openxmlformats.org/officeDocument/2006/relationships/image" Target="../media/image54.jpeg"/><Relationship Id="rId12" Type="http://schemas.microsoft.com/office/2007/relationships/hdphoto" Target="../media/image53.wdp"/><Relationship Id="rId11" Type="http://schemas.openxmlformats.org/officeDocument/2006/relationships/image" Target="../media/image52.jpeg"/><Relationship Id="rId10" Type="http://schemas.microsoft.com/office/2007/relationships/hdphoto" Target="../media/image51.wdp"/><Relationship Id="rId1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microsoft.com/office/2007/relationships/hdphoto" Target="../media/image6.wdp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jpeg"/><Relationship Id="rId8" Type="http://schemas.microsoft.com/office/2007/relationships/hdphoto" Target="../media/image61.wdp"/><Relationship Id="rId7" Type="http://schemas.openxmlformats.org/officeDocument/2006/relationships/image" Target="../media/image60.jpeg"/><Relationship Id="rId6" Type="http://schemas.microsoft.com/office/2007/relationships/hdphoto" Target="../media/image59.wdp"/><Relationship Id="rId5" Type="http://schemas.openxmlformats.org/officeDocument/2006/relationships/image" Target="../media/image58.jpe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7" Type="http://schemas.openxmlformats.org/officeDocument/2006/relationships/slideLayout" Target="../slideLayouts/slideLayout16.xml"/><Relationship Id="rId16" Type="http://schemas.openxmlformats.org/officeDocument/2006/relationships/image" Target="../media/image10.png"/><Relationship Id="rId15" Type="http://schemas.microsoft.com/office/2007/relationships/hdphoto" Target="../media/image68.wdp"/><Relationship Id="rId14" Type="http://schemas.openxmlformats.org/officeDocument/2006/relationships/image" Target="../media/image67.jpeg"/><Relationship Id="rId13" Type="http://schemas.openxmlformats.org/officeDocument/2006/relationships/image" Target="../media/image66.jpeg"/><Relationship Id="rId12" Type="http://schemas.microsoft.com/office/2007/relationships/hdphoto" Target="../media/image65.wdp"/><Relationship Id="rId11" Type="http://schemas.openxmlformats.org/officeDocument/2006/relationships/image" Target="../media/image64.jpeg"/><Relationship Id="rId10" Type="http://schemas.microsoft.com/office/2007/relationships/hdphoto" Target="../media/image63.wdp"/><Relationship Id="rId1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9" Type="http://schemas.microsoft.com/office/2007/relationships/hdphoto" Target="../media/image73.wdp"/><Relationship Id="rId8" Type="http://schemas.openxmlformats.org/officeDocument/2006/relationships/image" Target="../media/image72.jpeg"/><Relationship Id="rId7" Type="http://schemas.microsoft.com/office/2007/relationships/hdphoto" Target="../media/image71.wdp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3" Type="http://schemas.openxmlformats.org/officeDocument/2006/relationships/slideLayout" Target="../slideLayouts/slideLayout16.xml"/><Relationship Id="rId12" Type="http://schemas.openxmlformats.org/officeDocument/2006/relationships/image" Target="../media/image10.png"/><Relationship Id="rId11" Type="http://schemas.microsoft.com/office/2007/relationships/hdphoto" Target="../media/image75.wdp"/><Relationship Id="rId10" Type="http://schemas.openxmlformats.org/officeDocument/2006/relationships/image" Target="../media/image74.png"/><Relationship Id="rId1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png"/><Relationship Id="rId8" Type="http://schemas.openxmlformats.org/officeDocument/2006/relationships/image" Target="../media/image79.png"/><Relationship Id="rId7" Type="http://schemas.openxmlformats.org/officeDocument/2006/relationships/image" Target="../media/image78.png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3" Type="http://schemas.openxmlformats.org/officeDocument/2006/relationships/slideLayout" Target="../slideLayouts/slideLayout16.xml"/><Relationship Id="rId12" Type="http://schemas.openxmlformats.org/officeDocument/2006/relationships/image" Target="../media/image10.png"/><Relationship Id="rId11" Type="http://schemas.microsoft.com/office/2007/relationships/hdphoto" Target="../media/image82.wdp"/><Relationship Id="rId10" Type="http://schemas.openxmlformats.org/officeDocument/2006/relationships/image" Target="../media/image81.png"/><Relationship Id="rId1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image" Target="../media/image85.png"/><Relationship Id="rId7" Type="http://schemas.openxmlformats.org/officeDocument/2006/relationships/image" Target="../media/image84.png"/><Relationship Id="rId6" Type="http://schemas.openxmlformats.org/officeDocument/2006/relationships/image" Target="../media/image83.png"/><Relationship Id="rId5" Type="http://schemas.openxmlformats.org/officeDocument/2006/relationships/image" Target="../media/image10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7" Type="http://schemas.openxmlformats.org/officeDocument/2006/relationships/image" Target="../media/image10.png"/><Relationship Id="rId6" Type="http://schemas.microsoft.com/office/2007/relationships/hdphoto" Target="../media/image87.wdp"/><Relationship Id="rId5" Type="http://schemas.openxmlformats.org/officeDocument/2006/relationships/image" Target="../media/image86.jpe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image" Target="../media/image90.png"/><Relationship Id="rId7" Type="http://schemas.openxmlformats.org/officeDocument/2006/relationships/image" Target="../media/image89.png"/><Relationship Id="rId6" Type="http://schemas.openxmlformats.org/officeDocument/2006/relationships/image" Target="../media/image88.png"/><Relationship Id="rId5" Type="http://schemas.openxmlformats.org/officeDocument/2006/relationships/image" Target="../media/image10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8.png"/><Relationship Id="rId8" Type="http://schemas.openxmlformats.org/officeDocument/2006/relationships/image" Target="../media/image97.png"/><Relationship Id="rId7" Type="http://schemas.openxmlformats.org/officeDocument/2006/relationships/image" Target="../media/image96.png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3" Type="http://schemas.openxmlformats.org/officeDocument/2006/relationships/image" Target="../media/image92.png"/><Relationship Id="rId2" Type="http://schemas.openxmlformats.org/officeDocument/2006/relationships/image" Target="../media/image42.jpeg"/><Relationship Id="rId18" Type="http://schemas.openxmlformats.org/officeDocument/2006/relationships/slideLayout" Target="../slideLayouts/slideLayout16.xml"/><Relationship Id="rId17" Type="http://schemas.openxmlformats.org/officeDocument/2006/relationships/image" Target="../media/image105.png"/><Relationship Id="rId16" Type="http://schemas.openxmlformats.org/officeDocument/2006/relationships/image" Target="../media/image104.png"/><Relationship Id="rId15" Type="http://schemas.openxmlformats.org/officeDocument/2006/relationships/image" Target="../media/image10.png"/><Relationship Id="rId14" Type="http://schemas.openxmlformats.org/officeDocument/2006/relationships/image" Target="../media/image103.png"/><Relationship Id="rId13" Type="http://schemas.openxmlformats.org/officeDocument/2006/relationships/image" Target="../media/image102.png"/><Relationship Id="rId12" Type="http://schemas.openxmlformats.org/officeDocument/2006/relationships/image" Target="../media/image101.png"/><Relationship Id="rId11" Type="http://schemas.openxmlformats.org/officeDocument/2006/relationships/image" Target="../media/image100.jpeg"/><Relationship Id="rId10" Type="http://schemas.openxmlformats.org/officeDocument/2006/relationships/image" Target="../media/image99.png"/><Relationship Id="rId1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7" Type="http://schemas.openxmlformats.org/officeDocument/2006/relationships/image" Target="../media/image110.png"/><Relationship Id="rId6" Type="http://schemas.openxmlformats.org/officeDocument/2006/relationships/image" Target="../media/image109.png"/><Relationship Id="rId5" Type="http://schemas.openxmlformats.org/officeDocument/2006/relationships/image" Target="../media/image10.png"/><Relationship Id="rId4" Type="http://schemas.openxmlformats.org/officeDocument/2006/relationships/image" Target="../media/image108.png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12.png"/><Relationship Id="rId1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10.pn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8.jpe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15.jpeg"/><Relationship Id="rId4" Type="http://schemas.openxmlformats.org/officeDocument/2006/relationships/image" Target="../media/image14.e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10.pn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10.pn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4"/>
            <a:ext cx="8229600" cy="993775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33CC"/>
                </a:solidFill>
              </a:rPr>
              <a:t>WEL-COME </a:t>
            </a:r>
            <a:br>
              <a:rPr lang="en-US" sz="4000" b="1" dirty="0" smtClean="0">
                <a:solidFill>
                  <a:srgbClr val="FF33CC"/>
                </a:solidFill>
              </a:rPr>
            </a:br>
            <a:r>
              <a:rPr lang="en-US" sz="4000" b="1" dirty="0" smtClean="0">
                <a:solidFill>
                  <a:srgbClr val="FF33CC"/>
                </a:solidFill>
              </a:rPr>
              <a:t>TO</a:t>
            </a:r>
            <a:endParaRPr lang="en-US" sz="4000" b="1" dirty="0">
              <a:solidFill>
                <a:srgbClr val="FF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6350"/>
            <a:ext cx="8229600" cy="331787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00B0F0"/>
                </a:solidFill>
              </a:rPr>
              <a:t>SHREE CHINTAMANI  GROUP OF COMPANIES</a:t>
            </a:r>
            <a:endParaRPr lang="en-US" b="1" dirty="0" smtClean="0">
              <a:solidFill>
                <a:srgbClr val="00B0F0"/>
              </a:solidFill>
            </a:endParaRPr>
          </a:p>
          <a:p>
            <a:pPr algn="ctr">
              <a:buNone/>
            </a:pPr>
            <a:r>
              <a:rPr lang="en-US" b="1" dirty="0" smtClean="0">
                <a:solidFill>
                  <a:srgbClr val="00B0F0"/>
                </a:solidFill>
              </a:rPr>
              <a:t>At:-Gat No. 465, </a:t>
            </a:r>
            <a:r>
              <a:rPr lang="en-US" b="1" dirty="0" err="1" smtClean="0">
                <a:solidFill>
                  <a:srgbClr val="00B0F0"/>
                </a:solidFill>
              </a:rPr>
              <a:t>Badhalwadi</a:t>
            </a:r>
            <a:r>
              <a:rPr lang="en-US" b="1" dirty="0" smtClean="0">
                <a:solidFill>
                  <a:srgbClr val="00B0F0"/>
                </a:solidFill>
              </a:rPr>
              <a:t> Road ,</a:t>
            </a:r>
            <a:endParaRPr lang="en-US" b="1" dirty="0" smtClean="0">
              <a:solidFill>
                <a:srgbClr val="00B0F0"/>
              </a:solidFill>
            </a:endParaRPr>
          </a:p>
          <a:p>
            <a:pPr algn="ctr">
              <a:buNone/>
            </a:pPr>
            <a:r>
              <a:rPr lang="en-US" b="1" dirty="0" smtClean="0">
                <a:solidFill>
                  <a:srgbClr val="00B0F0"/>
                </a:solidFill>
              </a:rPr>
              <a:t>Post:-Navlakh Umbre,</a:t>
            </a:r>
            <a:endParaRPr lang="en-US" b="1" dirty="0" smtClean="0">
              <a:solidFill>
                <a:srgbClr val="00B0F0"/>
              </a:solidFill>
            </a:endParaRPr>
          </a:p>
          <a:p>
            <a:pPr algn="ctr">
              <a:buNone/>
            </a:pPr>
            <a:r>
              <a:rPr lang="en-US" b="1" dirty="0" smtClean="0">
                <a:solidFill>
                  <a:srgbClr val="00B0F0"/>
                </a:solidFill>
              </a:rPr>
              <a:t>Next to </a:t>
            </a:r>
            <a:r>
              <a:rPr lang="en-US" b="1" dirty="0" err="1" smtClean="0">
                <a:solidFill>
                  <a:srgbClr val="00B0F0"/>
                </a:solidFill>
              </a:rPr>
              <a:t>Talegaon</a:t>
            </a:r>
            <a:r>
              <a:rPr lang="en-US" b="1" dirty="0" smtClean="0">
                <a:solidFill>
                  <a:srgbClr val="00B0F0"/>
                </a:solidFill>
              </a:rPr>
              <a:t> MIDC, Near General Motors,</a:t>
            </a:r>
            <a:endParaRPr lang="en-US" b="1" dirty="0" smtClean="0">
              <a:solidFill>
                <a:srgbClr val="00B0F0"/>
              </a:solidFill>
            </a:endParaRPr>
          </a:p>
          <a:p>
            <a:pPr algn="ctr">
              <a:buNone/>
            </a:pPr>
            <a:r>
              <a:rPr lang="en-US" b="1" dirty="0" smtClean="0">
                <a:solidFill>
                  <a:srgbClr val="00B0F0"/>
                </a:solidFill>
              </a:rPr>
              <a:t>Tal:-Maval,Dist:-Pune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0668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5984" y="4212922"/>
            <a:ext cx="4786346" cy="398449"/>
          </a:xfrm>
        </p:spPr>
        <p:txBody>
          <a:bodyPr/>
          <a:lstStyle/>
          <a:p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IATF 16949 :2016 Certified company</a:t>
            </a:r>
            <a:endParaRPr lang="en-US" sz="1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581275" y="4680585"/>
            <a:ext cx="430720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33CC"/>
                </a:solidFill>
              </a:rPr>
              <a:t>WE ARE MOTIVATED BY DESIRE TO ACHIEVE</a:t>
            </a:r>
            <a:endParaRPr lang="en-US" b="1">
              <a:solidFill>
                <a:srgbClr val="FF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/>
          <p:nvPr/>
        </p:nvSpPr>
        <p:spPr>
          <a:xfrm>
            <a:off x="1143000" y="0"/>
            <a:ext cx="6457950" cy="8953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3000" dirty="0" smtClean="0"/>
              <a:t>Facilities at </a:t>
            </a:r>
            <a:r>
              <a:rPr lang="en-US" sz="3000" dirty="0" err="1" smtClean="0"/>
              <a:t>Chintamani</a:t>
            </a:r>
            <a:r>
              <a:rPr lang="en-US" sz="3000" dirty="0" smtClean="0"/>
              <a:t> </a:t>
            </a:r>
            <a:r>
              <a:rPr lang="en-US" sz="3000" dirty="0" err="1" smtClean="0"/>
              <a:t>Autocomp</a:t>
            </a:r>
            <a:endParaRPr lang="en-IN" sz="30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886200" y="1504474"/>
            <a:ext cx="5029200" cy="3530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dirty="0"/>
              <a:t>1- </a:t>
            </a:r>
            <a:r>
              <a:rPr lang="en-US" dirty="0" smtClean="0"/>
              <a:t>TBC ( Auto)     :- 180 </a:t>
            </a:r>
            <a:r>
              <a:rPr lang="en-US" dirty="0"/>
              <a:t>T  </a:t>
            </a:r>
            <a:r>
              <a:rPr lang="en-US" dirty="0" smtClean="0"/>
              <a:t>( 3 </a:t>
            </a:r>
            <a:r>
              <a:rPr lang="en-US" dirty="0" err="1" smtClean="0"/>
              <a:t>nos</a:t>
            </a:r>
            <a:r>
              <a:rPr lang="en-US" dirty="0" smtClean="0"/>
              <a:t>) </a:t>
            </a:r>
            <a:endParaRPr lang="en-US" dirty="0"/>
          </a:p>
          <a:p>
            <a:pPr marL="274320" lvl="0" indent="-274320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dirty="0" smtClean="0"/>
              <a:t>2- CNC               :- 7 Nos.</a:t>
            </a:r>
            <a:endParaRPr lang="en-US" dirty="0"/>
          </a:p>
          <a:p>
            <a:pPr marL="274320" lvl="0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dirty="0"/>
              <a:t>3</a:t>
            </a:r>
            <a:r>
              <a:rPr lang="en-US" dirty="0" smtClean="0"/>
              <a:t>- VMC               :- 1 No</a:t>
            </a:r>
            <a:r>
              <a:rPr lang="en-US" dirty="0"/>
              <a:t>.</a:t>
            </a:r>
            <a:endParaRPr lang="en-US" dirty="0" smtClean="0"/>
          </a:p>
          <a:p>
            <a:pPr marL="274320" lvl="0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dirty="0" smtClean="0"/>
              <a:t>4- SPM Drill Tap    :- 5 Nos.</a:t>
            </a:r>
            <a:endParaRPr lang="en-US" dirty="0" smtClean="0"/>
          </a:p>
          <a:p>
            <a:pPr marL="274320" lvl="0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dirty="0" smtClean="0"/>
              <a:t>5- Shot Blasting     :- </a:t>
            </a:r>
            <a:r>
              <a:rPr lang="en-US" dirty="0"/>
              <a:t>3</a:t>
            </a:r>
            <a:r>
              <a:rPr lang="en-US" dirty="0" smtClean="0"/>
              <a:t> </a:t>
            </a:r>
            <a:r>
              <a:rPr lang="en-US" dirty="0" err="1" smtClean="0"/>
              <a:t>Nos.</a:t>
            </a:r>
            <a:endParaRPr lang="en-US" dirty="0" err="1" smtClean="0"/>
          </a:p>
          <a:p>
            <a:pPr marL="274320" lvl="0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dirty="0" err="1" smtClean="0"/>
              <a:t>Conventional Drill   :- 10 Nos.</a:t>
            </a:r>
            <a:endParaRPr lang="en-US" dirty="0" err="1" smtClean="0"/>
          </a:p>
          <a:p>
            <a:pPr marL="274320" lvl="0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dirty="0" err="1" smtClean="0"/>
              <a:t>Conventional Tap    :- 6 Nos.</a:t>
            </a:r>
            <a:endParaRPr lang="en-US" dirty="0" smtClean="0"/>
          </a:p>
          <a:p>
            <a:pPr marL="274320" lvl="0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endParaRPr lang="en-US" dirty="0" smtClean="0"/>
          </a:p>
          <a:p>
            <a:pPr marL="274320" lvl="0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endParaRPr lang="en-US" dirty="0" smtClean="0"/>
          </a:p>
          <a:p>
            <a:pPr marL="274320" lvl="0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endParaRPr lang="en-US" dirty="0"/>
          </a:p>
        </p:txBody>
      </p:sp>
      <p:pic>
        <p:nvPicPr>
          <p:cNvPr id="8" name="Picture 4" descr="https://www.tbc-diecast.com/UserFiles/upload/pd/U201805070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28750"/>
            <a:ext cx="3505200" cy="263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7460" y="0"/>
            <a:ext cx="1526540" cy="884555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en-IN" sz="500" dirty="0" smtClean="0"/>
              <a:t>.</a:t>
            </a:r>
            <a:endParaRPr lang="en-IN" sz="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375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0" descr="Bfw Vmc Machine Vertical Machining Center at Price 1601 INR/Unit in  Gurugram | Dilbag Machine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7" name="AutoShape 12" descr="Product - Bharat Fritz Werner Limite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8" name="AutoShape 14" descr="Product - Bharat Fritz Werner Limite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9" name="AutoShape 16" descr="Product - Bharat Fritz Werner Limited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pic>
        <p:nvPicPr>
          <p:cNvPr id="10" name="Picture 18" descr="http://bfwindia.com/media/products/promo/1469794789579b49e5311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460" y="1047750"/>
            <a:ext cx="622554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/>
          <p:nvPr/>
        </p:nvSpPr>
        <p:spPr>
          <a:xfrm>
            <a:off x="3051175" y="209550"/>
            <a:ext cx="3806825" cy="457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cap="all" dirty="0" smtClean="0"/>
              <a:t>VMC Machine</a:t>
            </a:r>
            <a:endParaRPr lang="en-US" sz="2800" dirty="0"/>
          </a:p>
        </p:txBody>
      </p:sp>
      <p:sp>
        <p:nvSpPr>
          <p:cNvPr id="12" name="Title 1"/>
          <p:cNvSpPr txBox="1"/>
          <p:nvPr/>
        </p:nvSpPr>
        <p:spPr>
          <a:xfrm>
            <a:off x="3175" y="2952750"/>
            <a:ext cx="3806825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 cap="all" dirty="0" smtClean="0"/>
              <a:t>VMC Machine BFW Make  WITH 4</a:t>
            </a:r>
            <a:r>
              <a:rPr lang="en-US" sz="1600" cap="all" baseline="30000" dirty="0" smtClean="0"/>
              <a:t>th</a:t>
            </a:r>
            <a:r>
              <a:rPr lang="en-US" sz="1600" cap="all" dirty="0" smtClean="0"/>
              <a:t>        AXIS U CAM 500X400X400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0410" y="0"/>
            <a:ext cx="2053590" cy="884555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en-IN" sz="500" dirty="0" smtClean="0"/>
              <a:t>.</a:t>
            </a:r>
            <a:endParaRPr lang="en-IN" sz="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Ace Micromatic Super Jobber CNC Lathe Machine, हॉरिज़ॉंटल मशीनिंग सेंटर -  Micromatic Machine Tools Pvt Ltd, Bengaluru | ID: 185326567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9" y="971550"/>
            <a:ext cx="5105401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/>
          <p:nvPr/>
        </p:nvSpPr>
        <p:spPr>
          <a:xfrm>
            <a:off x="231775" y="2952750"/>
            <a:ext cx="3806825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 cap="all" dirty="0" smtClean="0"/>
              <a:t>CNC Machine ACE Make  TURNING DIA 165 -210 MM</a:t>
            </a:r>
            <a:endParaRPr lang="en-US" sz="1600" dirty="0"/>
          </a:p>
        </p:txBody>
      </p:sp>
      <p:sp>
        <p:nvSpPr>
          <p:cNvPr id="8" name="Title 1"/>
          <p:cNvSpPr txBox="1"/>
          <p:nvPr/>
        </p:nvSpPr>
        <p:spPr>
          <a:xfrm>
            <a:off x="3051175" y="209550"/>
            <a:ext cx="3806825" cy="457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cap="all" dirty="0" err="1" smtClean="0"/>
              <a:t>cnC</a:t>
            </a:r>
            <a:r>
              <a:rPr lang="en-US" sz="2400" cap="all" dirty="0" smtClean="0"/>
              <a:t> Machine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4248" y="0"/>
            <a:ext cx="2339752" cy="884466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en-IN" sz="500" dirty="0" smtClean="0"/>
              <a:t>.</a:t>
            </a:r>
            <a:endParaRPr lang="en-IN" sz="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19050"/>
            <a:ext cx="1171575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/>
          <p:nvPr/>
        </p:nvSpPr>
        <p:spPr>
          <a:xfrm>
            <a:off x="1617980" y="266700"/>
            <a:ext cx="5638800" cy="62865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In-house Facilities</a:t>
            </a:r>
            <a:endParaRPr kumimoji="0" lang="en-IN" sz="2400" b="1" i="0" u="none" strike="noStrike" kern="1200" cap="none" spc="0" normalizeH="0" baseline="0" noProof="0" dirty="0" smtClean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1200150"/>
            <a:ext cx="365760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1.Belt Grinder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2. Printing Machine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3.Fettling Operation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4.Trimming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5.Shot Blasting M/C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6. Embossing Machine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AutoShape 2" descr="Tsugami machine tools, technologies - Today's Medical Developme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54265" y="0"/>
            <a:ext cx="1689735" cy="884555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IN" sz="500" dirty="0" smtClean="0"/>
              <a:t>.</a:t>
            </a:r>
            <a:endParaRPr lang="en-IN" sz="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240" y="0"/>
            <a:ext cx="2411760" cy="884466"/>
          </a:xfrm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r>
              <a:rPr lang="en-IN" sz="400" i="1" dirty="0" smtClean="0"/>
              <a:t>.</a:t>
            </a:r>
            <a:endParaRPr lang="en-IN" sz="400" i="1" dirty="0"/>
          </a:p>
        </p:txBody>
      </p:sp>
      <p:sp>
        <p:nvSpPr>
          <p:cNvPr id="6" name="Rectangle 5"/>
          <p:cNvSpPr/>
          <p:nvPr/>
        </p:nvSpPr>
        <p:spPr>
          <a:xfrm>
            <a:off x="-59094" y="4769105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en-IN" sz="1400" dirty="0">
                <a:solidFill>
                  <a:srgbClr val="0070C0"/>
                </a:solidFill>
                <a:latin typeface="Franklin Gothic Demi" panose="020B0703020102020204"/>
                <a:cs typeface="Arial" panose="020B0604020202020204" pitchFamily="34" charset="0"/>
              </a:rPr>
              <a:t>We are motivated by desire to ''Achieve''</a:t>
            </a:r>
            <a:endParaRPr lang="en-IN" sz="1400" dirty="0">
              <a:solidFill>
                <a:srgbClr val="0070C0"/>
              </a:solidFill>
              <a:latin typeface="Franklin Gothic Demi" panose="020B0703020102020204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339502"/>
            <a:ext cx="7274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33CC"/>
                </a:solidFill>
              </a:rPr>
              <a:t>      Pressure Die Casting:</a:t>
            </a:r>
            <a:r>
              <a:rPr lang="en-US" dirty="0" smtClean="0">
                <a:solidFill>
                  <a:srgbClr val="FF33CC"/>
                </a:solidFill>
              </a:rPr>
              <a:t> </a:t>
            </a:r>
            <a:r>
              <a:rPr lang="en-US" sz="1200" b="1" i="1" dirty="0" smtClean="0">
                <a:solidFill>
                  <a:srgbClr val="FF33CC"/>
                </a:solidFill>
              </a:rPr>
              <a:t>Advanced Pressure die casting technology to handle all         </a:t>
            </a:r>
            <a:endParaRPr lang="en-US" sz="1200" b="1" i="1" dirty="0" smtClean="0">
              <a:solidFill>
                <a:srgbClr val="FF33CC"/>
              </a:solidFill>
            </a:endParaRPr>
          </a:p>
          <a:p>
            <a:r>
              <a:rPr lang="en-US" sz="1200" b="1" i="1" dirty="0">
                <a:solidFill>
                  <a:srgbClr val="FF33CC"/>
                </a:solidFill>
              </a:rPr>
              <a:t> </a:t>
            </a:r>
            <a:r>
              <a:rPr lang="en-US" sz="1200" b="1" i="1" dirty="0" smtClean="0">
                <a:solidFill>
                  <a:srgbClr val="FF33CC"/>
                </a:solidFill>
              </a:rPr>
              <a:t>         kind of auto parts    </a:t>
            </a:r>
            <a:endParaRPr lang="en-US" sz="1200" b="1" i="1" dirty="0">
              <a:solidFill>
                <a:srgbClr val="FF33C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85940"/>
            <a:ext cx="5400600" cy="2439831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207662"/>
            <a:ext cx="2895600" cy="1895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19706" y="1033218"/>
          <a:ext cx="4632177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014"/>
                <a:gridCol w="1456104"/>
                <a:gridCol w="154405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Specification 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Minimum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Maximum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gm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09 </a:t>
                      </a:r>
                      <a:r>
                        <a:rPr lang="en-US" dirty="0" err="1" smtClean="0"/>
                        <a:t>gms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800 </a:t>
                      </a:r>
                      <a:r>
                        <a:rPr lang="en-US" dirty="0" err="1" smtClean="0"/>
                        <a:t>gms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" y="66675"/>
            <a:ext cx="1096010" cy="71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240" y="0"/>
            <a:ext cx="2411760" cy="884466"/>
          </a:xfrm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r>
              <a:rPr lang="en-IN" sz="400" i="1" dirty="0" smtClean="0"/>
              <a:t>.</a:t>
            </a:r>
            <a:endParaRPr lang="en-IN" sz="400" i="1" dirty="0"/>
          </a:p>
        </p:txBody>
      </p:sp>
      <p:sp>
        <p:nvSpPr>
          <p:cNvPr id="6" name="Rectangle 5"/>
          <p:cNvSpPr/>
          <p:nvPr/>
        </p:nvSpPr>
        <p:spPr>
          <a:xfrm>
            <a:off x="-20613" y="4769105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en-IN" sz="1400" dirty="0">
                <a:solidFill>
                  <a:srgbClr val="0070C0"/>
                </a:solidFill>
                <a:latin typeface="Franklin Gothic Demi" panose="020B0703020102020204"/>
                <a:cs typeface="Arial" panose="020B0604020202020204" pitchFamily="34" charset="0"/>
              </a:rPr>
              <a:t>We are motivated by desire to ''Achieve''</a:t>
            </a:r>
            <a:endParaRPr lang="en-IN" sz="1400" dirty="0">
              <a:solidFill>
                <a:srgbClr val="0070C0"/>
              </a:solidFill>
              <a:latin typeface="Franklin Gothic Demi" panose="020B0703020102020204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4208" y="339502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33CC"/>
                </a:solidFill>
              </a:rPr>
              <a:t>Pressure Die Casting:  Installed PDC Capacity  100 Tons               </a:t>
            </a:r>
            <a:endParaRPr lang="en-US" sz="1200" b="1" i="1" dirty="0">
              <a:solidFill>
                <a:srgbClr val="FF33CC"/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1484206" y="1714494"/>
          <a:ext cx="201622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1008112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Capacity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1" dirty="0" smtClean="0"/>
                        <a:t>TBC-1</a:t>
                      </a:r>
                      <a:endParaRPr lang="en-US" sz="16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1" dirty="0" smtClean="0"/>
                        <a:t>180 Ton</a:t>
                      </a:r>
                      <a:endParaRPr lang="en-US" sz="16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1" dirty="0" smtClean="0"/>
                        <a:t>TBC-2</a:t>
                      </a:r>
                      <a:endParaRPr lang="en-US" sz="16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1" dirty="0" smtClean="0"/>
                        <a:t>180 Ton</a:t>
                      </a:r>
                      <a:endParaRPr lang="en-US" sz="16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1" dirty="0" smtClean="0"/>
                        <a:t>TBC-3</a:t>
                      </a:r>
                      <a:endParaRPr lang="en-US" sz="16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1" dirty="0" smtClean="0"/>
                        <a:t>180 Ton</a:t>
                      </a:r>
                      <a:endParaRPr lang="en-US" sz="16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50" r="53265" b="10785"/>
          <a:stretch>
            <a:fillRect/>
          </a:stretch>
        </p:blipFill>
        <p:spPr bwMode="auto">
          <a:xfrm>
            <a:off x="4071935" y="1142989"/>
            <a:ext cx="2571768" cy="2787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00" y="1657350"/>
          <a:ext cx="1143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UPCOMING</a:t>
                      </a:r>
                      <a:endParaRPr lang="en-US" sz="1200" b="1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400T</a:t>
                      </a:r>
                      <a:endParaRPr lang="en-US" b="1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5" descr="C:\Documents and Settings\Administrator\Local Settings\Temporary Internet Files\Content.Word\logo.bmp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8382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240" y="0"/>
            <a:ext cx="2411760" cy="884466"/>
          </a:xfrm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r>
              <a:rPr lang="en-IN" sz="400" i="1" dirty="0" smtClean="0"/>
              <a:t>.</a:t>
            </a:r>
            <a:endParaRPr lang="en-IN" sz="400" i="1" dirty="0"/>
          </a:p>
        </p:txBody>
      </p:sp>
      <p:sp>
        <p:nvSpPr>
          <p:cNvPr id="6" name="Rectangle 5"/>
          <p:cNvSpPr/>
          <p:nvPr/>
        </p:nvSpPr>
        <p:spPr>
          <a:xfrm>
            <a:off x="-20613" y="4769105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en-IN" sz="1400" dirty="0">
                <a:solidFill>
                  <a:srgbClr val="0070C0"/>
                </a:solidFill>
                <a:latin typeface="Franklin Gothic Demi" panose="020B0703020102020204"/>
                <a:cs typeface="Arial" panose="020B0604020202020204" pitchFamily="34" charset="0"/>
              </a:rPr>
              <a:t>We are motivated by desire to ''Achieve''</a:t>
            </a:r>
            <a:endParaRPr lang="en-IN" sz="1400" dirty="0">
              <a:solidFill>
                <a:srgbClr val="0070C0"/>
              </a:solidFill>
              <a:latin typeface="Franklin Gothic Demi" panose="020B0703020102020204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0298" y="339502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33CC"/>
                </a:solidFill>
              </a:rPr>
              <a:t>SPM Facility: Installed SPM Capacity    </a:t>
            </a:r>
            <a:endParaRPr lang="en-US" sz="1200" b="1" i="1" dirty="0">
              <a:solidFill>
                <a:srgbClr val="FF33CC"/>
              </a:solidFill>
            </a:endParaRPr>
          </a:p>
        </p:txBody>
      </p:sp>
      <p:pic>
        <p:nvPicPr>
          <p:cNvPr id="2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393494"/>
            <a:ext cx="1725488" cy="2148333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47" y="1393495"/>
            <a:ext cx="1792893" cy="2148332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547664" y="4258310"/>
          <a:ext cx="584373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373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Precision</a:t>
                      </a:r>
                      <a:r>
                        <a:rPr lang="en-US" baseline="0" dirty="0" smtClean="0"/>
                        <a:t> P</a:t>
                      </a:r>
                      <a:r>
                        <a:rPr lang="en-US" dirty="0" smtClean="0"/>
                        <a:t>itch Controlled</a:t>
                      </a:r>
                      <a:r>
                        <a:rPr lang="en-US" baseline="0" dirty="0" smtClean="0"/>
                        <a:t> SPMs, KTK Taiwan Make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11" descr="C:\Documents and Settings\Administrator\Local Settings\Temporary Internet Files\Content.Word\logo.bmp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4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9826" y="1191545"/>
            <a:ext cx="9107991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endParaRPr lang="en-IN" dirty="0" smtClean="0"/>
          </a:p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6216" y="0"/>
            <a:ext cx="2627784" cy="884466"/>
          </a:xfrm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r>
              <a:rPr lang="en-IN" sz="2000" i="1" dirty="0" smtClean="0"/>
              <a:t>                                                       </a:t>
            </a:r>
            <a:r>
              <a:rPr lang="en-IN" sz="100" i="1" dirty="0" smtClean="0"/>
              <a:t>.</a:t>
            </a:r>
            <a:endParaRPr lang="en-IN" sz="2000" i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9" r="34239"/>
          <a:stretch>
            <a:fillRect/>
          </a:stretch>
        </p:blipFill>
        <p:spPr bwMode="auto">
          <a:xfrm>
            <a:off x="7705984" y="3577053"/>
            <a:ext cx="1258504" cy="14269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1554113" y="3330196"/>
            <a:ext cx="1797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>
                <a:solidFill>
                  <a:srgbClr val="00B0F0"/>
                </a:solidFill>
              </a:rPr>
              <a:t>All Measuring Gauges</a:t>
            </a:r>
            <a:endParaRPr lang="en-IN" sz="1200" b="1" dirty="0">
              <a:solidFill>
                <a:srgbClr val="00B0F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44685" y="4696248"/>
            <a:ext cx="1292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b="1" dirty="0" smtClean="0">
                <a:solidFill>
                  <a:srgbClr val="00B0F0"/>
                </a:solidFill>
              </a:rPr>
              <a:t>Height </a:t>
            </a:r>
            <a:r>
              <a:rPr lang="en-IN" sz="1200" b="1" dirty="0">
                <a:solidFill>
                  <a:srgbClr val="00B0F0"/>
                </a:solidFill>
              </a:rPr>
              <a:t>Gauge</a:t>
            </a:r>
            <a:endParaRPr lang="en-IN" sz="12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26749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33CC"/>
                </a:solidFill>
              </a:rPr>
              <a:t>QC ROOM</a:t>
            </a:r>
            <a:endParaRPr lang="en-US" sz="2400" b="1" dirty="0">
              <a:solidFill>
                <a:srgbClr val="FF33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049181"/>
            <a:ext cx="1656184" cy="18217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357839" y="300379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B0F0"/>
                </a:solidFill>
              </a:rPr>
              <a:t>Air Plug Gauges With Setting Rings</a:t>
            </a:r>
            <a:endParaRPr lang="en-US" sz="1200" b="1" dirty="0">
              <a:solidFill>
                <a:srgbClr val="00B0F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91545"/>
            <a:ext cx="2736304" cy="1983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2008"/>
            <a:ext cx="2368128" cy="19805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44968" r="13043" b="20218"/>
          <a:stretch>
            <a:fillRect/>
          </a:stretch>
        </p:blipFill>
        <p:spPr>
          <a:xfrm>
            <a:off x="82686" y="3723878"/>
            <a:ext cx="3168136" cy="9870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56974" y="4850136"/>
            <a:ext cx="23574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B0F0"/>
                </a:solidFill>
              </a:rPr>
              <a:t>Bore Gauge</a:t>
            </a:r>
            <a:endParaRPr lang="en-US" sz="1050" b="1" dirty="0">
              <a:solidFill>
                <a:srgbClr val="00B0F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51400" r="14445" b="10000"/>
          <a:stretch>
            <a:fillRect/>
          </a:stretch>
        </p:blipFill>
        <p:spPr>
          <a:xfrm>
            <a:off x="4653821" y="2256531"/>
            <a:ext cx="2277110" cy="1304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830042" y="3637973"/>
            <a:ext cx="2190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B0F0"/>
                </a:solidFill>
              </a:rPr>
              <a:t>Depth M</a:t>
            </a:r>
            <a:r>
              <a:rPr lang="en-US" sz="1400" b="1" dirty="0" smtClean="0">
                <a:solidFill>
                  <a:srgbClr val="00B0F0"/>
                </a:solidFill>
              </a:rPr>
              <a:t>icrometer</a:t>
            </a:r>
            <a:endParaRPr lang="en-US" sz="1400" b="1" dirty="0">
              <a:solidFill>
                <a:srgbClr val="00B0F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9422"/>
            <a:ext cx="1161941" cy="180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99826" y="3174689"/>
            <a:ext cx="12416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B0F0"/>
                </a:solidFill>
              </a:rPr>
              <a:t>Hardness Tester</a:t>
            </a:r>
            <a:endParaRPr lang="en-US" sz="1050" b="1" dirty="0">
              <a:solidFill>
                <a:srgbClr val="00B0F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0471" b="2986"/>
          <a:stretch>
            <a:fillRect/>
          </a:stretch>
        </p:blipFill>
        <p:spPr>
          <a:xfrm rot="16200000">
            <a:off x="4324809" y="3258096"/>
            <a:ext cx="920107" cy="2571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244685" y="4217401"/>
            <a:ext cx="1373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00B0F0"/>
                </a:solidFill>
              </a:rPr>
              <a:t>Vernier</a:t>
            </a:r>
            <a:r>
              <a:rPr lang="en-US" sz="1200" b="1" dirty="0" smtClean="0">
                <a:solidFill>
                  <a:srgbClr val="00B0F0"/>
                </a:solidFill>
              </a:rPr>
              <a:t>/Micrometer</a:t>
            </a:r>
            <a:endParaRPr lang="en-US" sz="1200" b="1" dirty="0">
              <a:solidFill>
                <a:srgbClr val="00B0F0"/>
              </a:solidFill>
            </a:endParaRPr>
          </a:p>
        </p:txBody>
      </p:sp>
      <p:pic>
        <p:nvPicPr>
          <p:cNvPr id="23" name="Picture 22" descr="C:\Documents and Settings\Administrator\Local Settings\Temporary Internet Files\Content.Word\logo.bmp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14399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240" y="0"/>
            <a:ext cx="2411760" cy="884466"/>
          </a:xfrm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r>
              <a:rPr lang="en-IN" sz="400" i="1" dirty="0" smtClean="0"/>
              <a:t>.</a:t>
            </a:r>
            <a:endParaRPr lang="en-IN" sz="400" i="1" dirty="0"/>
          </a:p>
        </p:txBody>
      </p:sp>
      <p:sp>
        <p:nvSpPr>
          <p:cNvPr id="6" name="Rectangle 5"/>
          <p:cNvSpPr/>
          <p:nvPr/>
        </p:nvSpPr>
        <p:spPr>
          <a:xfrm>
            <a:off x="-20613" y="4769105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en-IN" sz="1400" dirty="0">
                <a:solidFill>
                  <a:srgbClr val="0070C0"/>
                </a:solidFill>
                <a:latin typeface="Franklin Gothic Demi" panose="020B0703020102020204"/>
                <a:cs typeface="Arial" panose="020B0604020202020204" pitchFamily="34" charset="0"/>
              </a:rPr>
              <a:t>We are motivated by desire to ''Achieve''</a:t>
            </a:r>
            <a:endParaRPr lang="en-IN" sz="1400" dirty="0">
              <a:solidFill>
                <a:srgbClr val="0070C0"/>
              </a:solidFill>
              <a:latin typeface="Franklin Gothic Demi" panose="020B0703020102020204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5918" y="33950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33CC"/>
                </a:solidFill>
              </a:rPr>
              <a:t>Shot Blasting/Printing/Drilling /Tapping Facility</a:t>
            </a:r>
            <a:endParaRPr lang="en-US" sz="1200" b="1" i="1" dirty="0">
              <a:solidFill>
                <a:srgbClr val="FF33C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6" y="1334926"/>
            <a:ext cx="1500198" cy="2031906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68" y="1375734"/>
            <a:ext cx="1357322" cy="1991097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6" y="1319207"/>
            <a:ext cx="1476164" cy="2047625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539552" y="3579862"/>
          <a:ext cx="1872208" cy="813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</a:tblGrid>
              <a:tr h="44284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Shot Blasting M/C</a:t>
                      </a:r>
                      <a:endParaRPr lang="en-US" sz="14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3 Nos.</a:t>
                      </a:r>
                      <a:endParaRPr lang="en-US" sz="16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011426" y="3565612"/>
          <a:ext cx="1632012" cy="79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012"/>
              </a:tblGrid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Printing M/C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 No.</a:t>
                      </a:r>
                      <a:endParaRPr lang="en-US" sz="16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5072066" y="3571882"/>
          <a:ext cx="1508720" cy="79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720"/>
              </a:tblGrid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½’’ Drilling M/C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16 </a:t>
                      </a:r>
                      <a:r>
                        <a:rPr lang="en-US" sz="1800" b="1" dirty="0" err="1" smtClean="0"/>
                        <a:t>Nos</a:t>
                      </a:r>
                      <a:endParaRPr lang="en-US" sz="18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7215207" y="3525216"/>
          <a:ext cx="1285883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883"/>
              </a:tblGrid>
              <a:tr h="356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6 MM Tapping M/C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404306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/>
                        <a:t>12 Nos.</a:t>
                      </a:r>
                      <a:endParaRPr lang="en-US" sz="1400" b="1" baseline="0" dirty="0" smtClean="0"/>
                    </a:p>
                    <a:p>
                      <a:pPr algn="ctr"/>
                      <a:endParaRPr lang="en-US" sz="14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26062" cy="84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23215" y="1490345"/>
            <a:ext cx="2165350" cy="1750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1861" y="0"/>
            <a:ext cx="2462139" cy="884466"/>
          </a:xfrm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r>
              <a:rPr lang="en-IN" sz="1100" i="1" dirty="0" smtClean="0"/>
              <a:t>.</a:t>
            </a:r>
            <a:endParaRPr lang="en-IN" sz="11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4587974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</a:rPr>
              <a:t>S</a:t>
            </a:r>
            <a:r>
              <a:rPr lang="en-US" sz="1600" b="1" dirty="0" smtClean="0">
                <a:solidFill>
                  <a:schemeClr val="accent5"/>
                </a:solidFill>
              </a:rPr>
              <a:t>hree Chintamani Autocomp &amp; Engineering Products Pvt.Ltd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1688" y="195486"/>
            <a:ext cx="28083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 smtClean="0">
                <a:solidFill>
                  <a:srgbClr val="FF33CC"/>
                </a:solidFill>
              </a:rPr>
              <a:t>Product View</a:t>
            </a:r>
            <a:endParaRPr lang="en-US" sz="2100" b="1" i="1" dirty="0">
              <a:solidFill>
                <a:srgbClr val="FF33CC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5" y="4633456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327" y="4770941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7" y="4637433"/>
            <a:ext cx="31750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480" y="4760309"/>
            <a:ext cx="317500" cy="3286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104134" y="173419"/>
          <a:ext cx="3429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KINETIC</a:t>
                      </a:r>
                      <a:r>
                        <a:rPr lang="en-US" baseline="0" dirty="0" smtClean="0"/>
                        <a:t> TAIGENE (I) PVT.LTD.</a:t>
                      </a:r>
                      <a:endParaRPr lang="en-US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2057" name="Picture 9" descr="C:\Users\admin\Downloads\IMG_20190717_1035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71" t="20465" r="13342" b="13179"/>
          <a:stretch>
            <a:fillRect/>
          </a:stretch>
        </p:blipFill>
        <p:spPr bwMode="auto">
          <a:xfrm>
            <a:off x="378742" y="1170467"/>
            <a:ext cx="1695924" cy="15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904542" y="610984"/>
          <a:ext cx="3792116" cy="337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2116"/>
              </a:tblGrid>
              <a:tr h="33782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STARTER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MOTOR SUPPORTING BRACKETS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CC00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 descr="D:\PHOTO\IMG_20190717_10345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81" t="11878" r="8656" b="10801"/>
          <a:stretch>
            <a:fillRect/>
          </a:stretch>
        </p:blipFill>
        <p:spPr bwMode="auto">
          <a:xfrm>
            <a:off x="416643" y="2747341"/>
            <a:ext cx="1620121" cy="15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PHOTO\IMG_20190717_10341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0" t="17365" r="16649" b="13178"/>
          <a:stretch>
            <a:fillRect/>
          </a:stretch>
        </p:blipFill>
        <p:spPr bwMode="auto">
          <a:xfrm rot="5400000">
            <a:off x="7323333" y="1199284"/>
            <a:ext cx="1379987" cy="1610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PHOTO\IMG_20190717_10333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53" t="31627" r="27123" b="22275"/>
          <a:stretch>
            <a:fillRect/>
          </a:stretch>
        </p:blipFill>
        <p:spPr bwMode="auto">
          <a:xfrm rot="16200000">
            <a:off x="7390974" y="2704149"/>
            <a:ext cx="1244705" cy="1610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PHOTO\IMG_20190717_10340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98" t="32868" r="25194" b="24134"/>
          <a:stretch>
            <a:fillRect/>
          </a:stretch>
        </p:blipFill>
        <p:spPr bwMode="auto">
          <a:xfrm>
            <a:off x="3095274" y="1901838"/>
            <a:ext cx="1447800" cy="1431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PHOTO\IMG_20190717_103440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5" t="23980" r="21059" b="21240"/>
          <a:stretch>
            <a:fillRect/>
          </a:stretch>
        </p:blipFill>
        <p:spPr bwMode="auto">
          <a:xfrm rot="16200000">
            <a:off x="5020561" y="1864905"/>
            <a:ext cx="1401283" cy="15364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5570" y="828808"/>
          <a:ext cx="155106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068"/>
              </a:tblGrid>
              <a:tr h="25343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CENTRE BRACKET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37938" y="4381954"/>
          <a:ext cx="1143000" cy="27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GEAR</a:t>
                      </a:r>
                      <a:r>
                        <a:rPr lang="en-US" sz="1200" baseline="0" dirty="0" smtClean="0"/>
                        <a:t> CASE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571736" y="3562350"/>
          <a:ext cx="214428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280"/>
              </a:tblGrid>
              <a:tr h="2032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APEPAX FRONT BRACKET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788196" y="3552160"/>
          <a:ext cx="1981207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7"/>
              </a:tblGrid>
              <a:tr h="21413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APEPAX REAR BRACKET</a:t>
                      </a:r>
                      <a:endParaRPr lang="en-US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109636" y="920749"/>
          <a:ext cx="1752600" cy="27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PGR VESPA BRACKET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7147736" y="4356976"/>
          <a:ext cx="1676400" cy="280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</a:tblGrid>
              <a:tr h="28045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SM5 AATA BRACKET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26062" cy="84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6256" y="0"/>
            <a:ext cx="2267744" cy="884466"/>
          </a:xfr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8700"/>
                      </a14:imgEffect>
                      <a14:imgEffect>
                        <a14:saturation sat="5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IN" sz="500" i="1" dirty="0" smtClean="0"/>
              <a:t>.</a:t>
            </a:r>
            <a:endParaRPr lang="en-IN" sz="500" i="1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2385" y="971550"/>
            <a:ext cx="9111615" cy="61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200" b="1" dirty="0" smtClean="0">
                <a:solidFill>
                  <a:srgbClr val="00B0F0"/>
                </a:solidFill>
                <a:sym typeface="+mn-ea"/>
              </a:rPr>
              <a:t>SHREE CHINTAMANI  GROUP OF COMPANIES</a:t>
            </a:r>
            <a:endParaRPr lang="en-IN" sz="2200" b="1" i="1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385" y="1421130"/>
            <a:ext cx="911161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b="1" i="1" dirty="0" smtClean="0">
              <a:solidFill>
                <a:srgbClr val="00B0F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b="1" i="1" dirty="0" smtClean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Shree </a:t>
            </a:r>
            <a:r>
              <a:rPr lang="en-US" b="1" i="1" dirty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C</a:t>
            </a:r>
            <a:r>
              <a:rPr lang="en-US" b="1" i="1" dirty="0" smtClean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hintamani Packaging Industries – 2009</a:t>
            </a:r>
            <a:endParaRPr lang="en-US" b="1" i="1" dirty="0" smtClean="0">
              <a:solidFill>
                <a:srgbClr val="00B0F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1400" b="1" i="1" dirty="0" smtClean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An ISO 9001:2015 Certified Company</a:t>
            </a:r>
            <a:endParaRPr lang="en-US" sz="1400" b="1" i="1" dirty="0" smtClean="0">
              <a:solidFill>
                <a:srgbClr val="00B0F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1400" b="1" i="1" dirty="0" smtClean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(All type of corrugated boxes and AAA heavy duty Boxes)</a:t>
            </a:r>
            <a:endParaRPr lang="en-IN" sz="1400" b="1" i="1" dirty="0">
              <a:solidFill>
                <a:srgbClr val="00B0F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71" y="2267228"/>
            <a:ext cx="9111543" cy="150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b="1" i="1" dirty="0" smtClean="0">
              <a:solidFill>
                <a:srgbClr val="00B0F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b="1" i="1" dirty="0" smtClean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Shree  </a:t>
            </a:r>
            <a:r>
              <a:rPr lang="en-US" b="1" i="1" dirty="0" err="1" smtClean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Chintamani</a:t>
            </a:r>
            <a:r>
              <a:rPr lang="en-US" b="1" i="1" dirty="0" smtClean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Autocomp and </a:t>
            </a:r>
            <a:r>
              <a:rPr lang="en-US" b="1" i="1" dirty="0" smtClean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Engineering </a:t>
            </a:r>
            <a:r>
              <a:rPr lang="en-US" b="1" i="1" dirty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Products </a:t>
            </a:r>
            <a:r>
              <a:rPr lang="en-US" b="1" i="1" dirty="0" smtClean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Pvt. </a:t>
            </a:r>
            <a:r>
              <a:rPr lang="en-US" b="1" i="1" dirty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Ltd</a:t>
            </a:r>
            <a:r>
              <a:rPr lang="en-US" b="1" i="1" dirty="0" smtClean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. – 2012</a:t>
            </a:r>
            <a:endParaRPr lang="en-US" b="1" i="1" dirty="0" smtClean="0">
              <a:solidFill>
                <a:srgbClr val="00B0F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1400" b="1" i="1" dirty="0" smtClean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An IATF 16949:2016 Certified company</a:t>
            </a:r>
            <a:endParaRPr lang="en-US" sz="1400" b="1" i="1" dirty="0" smtClean="0">
              <a:solidFill>
                <a:srgbClr val="00B0F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1400" b="1" i="1" dirty="0" smtClean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(Aluminum Parts with precision machining parts for Two wheeler and Four</a:t>
            </a:r>
            <a:endParaRPr lang="en-US" sz="1400" b="1" i="1" dirty="0" smtClean="0">
              <a:solidFill>
                <a:srgbClr val="00B0F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1400" b="1" i="1" dirty="0" smtClean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Wheeler and home Appliances) </a:t>
            </a:r>
            <a:endParaRPr lang="en-US" sz="1400" b="1" i="1" dirty="0" smtClean="0">
              <a:solidFill>
                <a:srgbClr val="00B0F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IN" sz="1400" b="1" i="1" dirty="0">
              <a:solidFill>
                <a:srgbClr val="00B0F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0" y="2879725"/>
            <a:ext cx="903414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600" b="1" i="1" dirty="0" smtClean="0">
              <a:solidFill>
                <a:srgbClr val="00B0F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b="1" i="1" dirty="0">
              <a:solidFill>
                <a:srgbClr val="00B0F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IN" sz="1600" b="1" i="1" dirty="0">
              <a:solidFill>
                <a:srgbClr val="00B0F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-54610" y="3867150"/>
            <a:ext cx="9144000" cy="81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N" b="1" i="1" dirty="0">
                <a:solidFill>
                  <a:srgbClr val="00B0F0"/>
                </a:solidFill>
                <a:latin typeface="Algerian" panose="04020705040A02060702" pitchFamily="82" charset="0"/>
                <a:cs typeface="Algerian" panose="04020705040A02060702" pitchFamily="82" charset="0"/>
              </a:rPr>
              <a:t>RSH INDUSTRY 2021</a:t>
            </a:r>
            <a:endParaRPr lang="en-US" altLang="en-IN" b="1" i="1" dirty="0">
              <a:solidFill>
                <a:srgbClr val="00B0F0"/>
              </a:solidFill>
              <a:latin typeface="Algerian" panose="04020705040A02060702" pitchFamily="82" charset="0"/>
              <a:cs typeface="Algerian" panose="04020705040A02060702" pitchFamily="82" charset="0"/>
            </a:endParaRPr>
          </a:p>
          <a:p>
            <a:pPr algn="ctr" eaLnBrk="1" hangingPunct="1"/>
            <a:r>
              <a:rPr lang="en-US" sz="1400" b="1" i="1" dirty="0" smtClean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+mn-ea"/>
              </a:rPr>
              <a:t>An ISO 9001:2015 Certified Company</a:t>
            </a:r>
            <a:endParaRPr lang="en-US" altLang="en-IN" sz="1400" b="1" i="1" dirty="0">
              <a:solidFill>
                <a:srgbClr val="00B0F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1400" b="1" i="1" dirty="0" smtClean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+mn-ea"/>
              </a:rPr>
              <a:t>(PET/PP/HIPS/Sheet Manufacturing)</a:t>
            </a:r>
            <a:endParaRPr lang="en-US" sz="1400" b="1" i="1" dirty="0" smtClean="0">
              <a:solidFill>
                <a:srgbClr val="00B0F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IN" sz="1400" b="1" i="1" dirty="0">
              <a:solidFill>
                <a:srgbClr val="00B0F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09"/>
            <a:ext cx="933450" cy="67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27916" y="26749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33CC"/>
                </a:solidFill>
              </a:rPr>
              <a:t>Mile Stone</a:t>
            </a:r>
            <a:endParaRPr lang="en-US" b="1" i="1" dirty="0">
              <a:solidFill>
                <a:srgbClr val="FF33CC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/>
        </p:nvSpPr>
        <p:spPr>
          <a:xfrm>
            <a:off x="6804248" y="0"/>
            <a:ext cx="2339752" cy="8844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500" dirty="0" smtClean="0"/>
              <a:t>.</a:t>
            </a:r>
            <a:endParaRPr lang="en-IN" sz="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1861" y="0"/>
            <a:ext cx="2462139" cy="884466"/>
          </a:xfrm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r>
              <a:rPr lang="en-IN" sz="1100" i="1" dirty="0" smtClean="0"/>
              <a:t>.</a:t>
            </a:r>
            <a:endParaRPr lang="en-IN" sz="11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4587974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</a:rPr>
              <a:t>S</a:t>
            </a:r>
            <a:r>
              <a:rPr lang="en-US" sz="1600" b="1" dirty="0" smtClean="0">
                <a:solidFill>
                  <a:schemeClr val="accent5"/>
                </a:solidFill>
              </a:rPr>
              <a:t>hree Chintamani Autocomp &amp; Engineering Products Pvt.Ltd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9288" y="195486"/>
            <a:ext cx="28083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 smtClean="0">
                <a:solidFill>
                  <a:srgbClr val="FF33CC"/>
                </a:solidFill>
              </a:rPr>
              <a:t>Product View</a:t>
            </a:r>
            <a:endParaRPr lang="en-US" sz="2100" b="1" i="1" dirty="0">
              <a:solidFill>
                <a:srgbClr val="FF33CC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5" y="4633456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50" y="4637433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7" y="4637433"/>
            <a:ext cx="31750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4637433"/>
            <a:ext cx="317500" cy="3286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dmin\Desktop\PHOTO\IMG_20190717_1023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33039" r="26101" b="33481"/>
          <a:stretch>
            <a:fillRect/>
          </a:stretch>
        </p:blipFill>
        <p:spPr bwMode="auto">
          <a:xfrm>
            <a:off x="6472385" y="1423204"/>
            <a:ext cx="1939157" cy="1088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HOTO\IMG_20190717_10434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23" t="15765" r="25849" b="26440"/>
          <a:stretch>
            <a:fillRect/>
          </a:stretch>
        </p:blipFill>
        <p:spPr bwMode="auto">
          <a:xfrm>
            <a:off x="3429000" y="2939396"/>
            <a:ext cx="1676400" cy="1232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PHOTO\IMG_20190717_10403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4" t="14423" r="18805" b="18759"/>
          <a:stretch>
            <a:fillRect/>
          </a:stretch>
        </p:blipFill>
        <p:spPr bwMode="auto">
          <a:xfrm>
            <a:off x="349560" y="1276350"/>
            <a:ext cx="1660199" cy="1382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PHOTO\IMG_20190717_102517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4" t="15297" r="18372" b="18451"/>
          <a:stretch>
            <a:fillRect/>
          </a:stretch>
        </p:blipFill>
        <p:spPr bwMode="auto">
          <a:xfrm>
            <a:off x="353104" y="2806906"/>
            <a:ext cx="1656655" cy="1365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754655" y="584015"/>
          <a:ext cx="1198345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345"/>
              </a:tblGrid>
              <a:tr h="235135"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REGULATORS</a:t>
                      </a:r>
                      <a:endParaRPr lang="en-US" sz="12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CC00"/>
                    </a:solidFill>
                  </a:tcPr>
                </a:tc>
              </a:tr>
            </a:tbl>
          </a:graphicData>
        </a:graphic>
      </p:graphicFrame>
      <p:pic>
        <p:nvPicPr>
          <p:cNvPr id="2054" name="Picture 6" descr="C:\Users\admin\Desktop\PHOTO\IMG_20190717_102434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t="14883" r="31085" b="24134"/>
          <a:stretch>
            <a:fillRect/>
          </a:stretch>
        </p:blipFill>
        <p:spPr bwMode="auto">
          <a:xfrm>
            <a:off x="3429000" y="1310463"/>
            <a:ext cx="1828800" cy="1439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743200" y="178321"/>
          <a:ext cx="3429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STAR ENGINEERS (I) PVT.LTD.</a:t>
                      </a:r>
                      <a:endParaRPr lang="en-US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3074" name="Picture 2" descr="C:\Users\admin\Desktop\PHOTO\IMG_20190717_102506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88" t="13541" r="23363" b="15906"/>
          <a:stretch>
            <a:fillRect/>
          </a:stretch>
        </p:blipFill>
        <p:spPr bwMode="auto">
          <a:xfrm>
            <a:off x="6603521" y="2819487"/>
            <a:ext cx="1846985" cy="1422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2566" y="846937"/>
          <a:ext cx="1447800" cy="27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</a:tblGrid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AF REGULATOR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733800" y="4332633"/>
          <a:ext cx="1219200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 PHASE RR 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657600" y="922964"/>
          <a:ext cx="1535832" cy="27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832"/>
              </a:tblGrid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KTM REGULATOR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81800" y="925829"/>
          <a:ext cx="10668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</a:tblGrid>
              <a:tr h="2032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FLICKER RR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672506" y="4372653"/>
          <a:ext cx="1676400" cy="27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</a:tblGrid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DC-DC REGULATOR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26062" cy="84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1861" y="0"/>
            <a:ext cx="2462139" cy="884466"/>
          </a:xfrm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r>
              <a:rPr lang="en-IN" sz="1100" i="1" dirty="0" smtClean="0"/>
              <a:t>.</a:t>
            </a:r>
            <a:endParaRPr lang="en-IN" sz="11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4587974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</a:rPr>
              <a:t>S</a:t>
            </a:r>
            <a:r>
              <a:rPr lang="en-US" sz="1600" b="1" dirty="0" smtClean="0">
                <a:solidFill>
                  <a:schemeClr val="accent5"/>
                </a:solidFill>
              </a:rPr>
              <a:t>hree Chintamani Autocomp &amp; Engineering Products Pvt.Ltd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1688" y="195486"/>
            <a:ext cx="28083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 smtClean="0">
                <a:solidFill>
                  <a:srgbClr val="FF33CC"/>
                </a:solidFill>
              </a:rPr>
              <a:t>Product View</a:t>
            </a:r>
            <a:endParaRPr lang="en-US" sz="2100" b="1" i="1" dirty="0">
              <a:solidFill>
                <a:srgbClr val="FF33CC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5" y="4633456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637433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7" y="4637433"/>
            <a:ext cx="31750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506" y="4637433"/>
            <a:ext cx="317500" cy="3286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6" descr="C:\Users\Admin\Desktop\IMG_20180918_1612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327529" y="1626194"/>
            <a:ext cx="2909489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403651" y="643325"/>
          <a:ext cx="1311349" cy="330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349"/>
              </a:tblGrid>
              <a:tr h="330145"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REGULATORS</a:t>
                      </a:r>
                      <a:endParaRPr lang="en-US" sz="14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CC00"/>
                    </a:solidFill>
                  </a:tcPr>
                </a:tc>
              </a:tr>
            </a:tbl>
          </a:graphicData>
        </a:graphic>
      </p:graphicFrame>
      <p:pic>
        <p:nvPicPr>
          <p:cNvPr id="2055" name="Picture 7" descr="C:\Users\admin\Desktop\PHOTO\IMG_20190717_1040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16951" r="23333" b="18451"/>
          <a:stretch>
            <a:fillRect/>
          </a:stretch>
        </p:blipFill>
        <p:spPr bwMode="auto">
          <a:xfrm rot="16200000">
            <a:off x="2373420" y="1714245"/>
            <a:ext cx="2407875" cy="1989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dmin\Desktop\PHOTO\IMG_20190717_10281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01" t="31279" r="21211" b="29014"/>
          <a:stretch>
            <a:fillRect/>
          </a:stretch>
        </p:blipFill>
        <p:spPr bwMode="auto">
          <a:xfrm>
            <a:off x="6859477" y="1798133"/>
            <a:ext cx="1763956" cy="1383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920237" y="3401561"/>
          <a:ext cx="1530269" cy="315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0269"/>
              </a:tblGrid>
              <a:tr h="31546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MACHINED HUB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124200" y="254764"/>
          <a:ext cx="3810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FLASH</a:t>
                      </a:r>
                      <a:r>
                        <a:rPr lang="en-US" baseline="0" dirty="0" smtClean="0"/>
                        <a:t> ELECTRONICS (I) PVT.LTD.</a:t>
                      </a:r>
                      <a:endParaRPr lang="en-US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800599" y="1581150"/>
            <a:ext cx="1905001" cy="1918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79476" y="4248150"/>
          <a:ext cx="1249324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324"/>
              </a:tblGrid>
              <a:tr h="2032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AL</a:t>
                      </a:r>
                      <a:r>
                        <a:rPr lang="en-US" sz="1200" baseline="0" dirty="0" smtClean="0"/>
                        <a:t> HOUSING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720752" y="4109639"/>
          <a:ext cx="1371600" cy="27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</a:tblGrid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BF REGULATOR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029198" y="3835319"/>
          <a:ext cx="1143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</a:tblGrid>
              <a:tr h="20774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JN HOUSING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26062" cy="84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1861" y="0"/>
            <a:ext cx="2462139" cy="884466"/>
          </a:xfrm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r>
              <a:rPr lang="en-IN" sz="1100" i="1" dirty="0" smtClean="0"/>
              <a:t>.</a:t>
            </a:r>
            <a:endParaRPr lang="en-IN" sz="11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4587974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</a:rPr>
              <a:t>S</a:t>
            </a:r>
            <a:r>
              <a:rPr lang="en-US" sz="1600" b="1" dirty="0" smtClean="0">
                <a:solidFill>
                  <a:schemeClr val="accent5"/>
                </a:solidFill>
              </a:rPr>
              <a:t>hree Chintamani Autocomp &amp; Engineering Products Pvt.Ltd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9288" y="195486"/>
            <a:ext cx="28083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 smtClean="0">
                <a:solidFill>
                  <a:srgbClr val="FF33CC"/>
                </a:solidFill>
              </a:rPr>
              <a:t>Product View</a:t>
            </a:r>
            <a:endParaRPr lang="en-US" sz="2100" b="1" i="1" dirty="0">
              <a:solidFill>
                <a:srgbClr val="FF33CC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5" y="4633456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637433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7" y="4637433"/>
            <a:ext cx="31750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506" y="4637433"/>
            <a:ext cx="317500" cy="3286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021321" y="133350"/>
          <a:ext cx="406527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5279"/>
              </a:tblGrid>
              <a:tr h="269885">
                <a:tc>
                  <a:txBody>
                    <a:bodyPr/>
                    <a:lstStyle/>
                    <a:p>
                      <a:r>
                        <a:rPr lang="en-US" dirty="0" smtClean="0"/>
                        <a:t>VARROC</a:t>
                      </a:r>
                      <a:r>
                        <a:rPr lang="en-US" baseline="0" dirty="0" smtClean="0"/>
                        <a:t> ENGINEERING (I) PVT.LTD.</a:t>
                      </a:r>
                      <a:endParaRPr lang="en-US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419600" y="514350"/>
          <a:ext cx="1295400" cy="337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</a:tblGrid>
              <a:tr h="33782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HEAT SINKS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CC00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37" y="1384669"/>
            <a:ext cx="1351163" cy="11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36" y="3187356"/>
            <a:ext cx="1351163" cy="115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85299" y="895350"/>
          <a:ext cx="1535832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832"/>
              </a:tblGrid>
              <a:tr h="25695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TOP HEAT SINK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46666" y="2656589"/>
          <a:ext cx="1981200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</a:tblGrid>
              <a:tr h="2996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BOTTOM HEAT SINK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15" y="3124586"/>
            <a:ext cx="1583453" cy="127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84669"/>
            <a:ext cx="1469668" cy="11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84669"/>
            <a:ext cx="2438400" cy="1271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83043" y="2434521"/>
            <a:ext cx="1327302" cy="2832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544872" y="2715171"/>
          <a:ext cx="2209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 BEAM HEAT SINK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26062" cy="84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r>
              <a:rPr lang="en-IN" sz="1100" i="1" dirty="0" smtClean="0"/>
              <a:t>.</a:t>
            </a:r>
            <a:endParaRPr lang="en-IN" sz="11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849288" y="195486"/>
            <a:ext cx="28083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 smtClean="0">
                <a:solidFill>
                  <a:srgbClr val="FF33CC"/>
                </a:solidFill>
              </a:rPr>
              <a:t>Product View</a:t>
            </a:r>
            <a:endParaRPr lang="en-US" sz="2100" b="1" i="1" dirty="0">
              <a:solidFill>
                <a:srgbClr val="FF33CC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5" y="4633456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637433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7" y="4637433"/>
            <a:ext cx="31750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506" y="4637433"/>
            <a:ext cx="317500" cy="3286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734301" y="133350"/>
          <a:ext cx="406527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5270"/>
              </a:tblGrid>
              <a:tr h="269885">
                <a:tc>
                  <a:txBody>
                    <a:bodyPr/>
                    <a:lstStyle/>
                    <a:p>
                      <a:r>
                        <a:rPr lang="en-US" dirty="0" smtClean="0"/>
                        <a:t>    VARROC</a:t>
                      </a:r>
                      <a:r>
                        <a:rPr lang="en-US" baseline="0" dirty="0" smtClean="0"/>
                        <a:t> ENGINEERING LTD.</a:t>
                      </a:r>
                      <a:endParaRPr lang="en-US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780469" y="884555"/>
          <a:ext cx="1535832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832"/>
              </a:tblGrid>
              <a:tr h="2569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P1RR CASE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5265" y="2499995"/>
          <a:ext cx="244030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0305"/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RR UNIT- 3 PHASE RR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804077" y="1923326"/>
          <a:ext cx="2209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K17 RR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26062" cy="84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495675" y="1346835"/>
            <a:ext cx="2254250" cy="211455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0"/>
          </p:nvPr>
        </p:nvPicPr>
        <p:blipFill>
          <a:blip r:embed="rId7"/>
          <a:stretch>
            <a:fillRect/>
          </a:stretch>
        </p:blipFill>
        <p:spPr>
          <a:xfrm>
            <a:off x="262890" y="3021965"/>
            <a:ext cx="2466975" cy="15716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5735" y="2355850"/>
            <a:ext cx="2592070" cy="2273300"/>
          </a:xfrm>
          <a:prstGeom prst="rect">
            <a:avLst/>
          </a:prstGeom>
        </p:spPr>
      </p:pic>
      <p:sp>
        <p:nvSpPr>
          <p:cNvPr id="14" name="Footer Placeholder 3"/>
          <p:cNvSpPr>
            <a:spLocks noGrp="1"/>
          </p:cNvSpPr>
          <p:nvPr/>
        </p:nvSpPr>
        <p:spPr>
          <a:xfrm>
            <a:off x="2285984" y="4643452"/>
            <a:ext cx="4786346" cy="398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motivated by desire to ''Achieve''</a:t>
            </a:r>
            <a:endParaRPr lang="en-US" sz="1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1861" y="0"/>
            <a:ext cx="2462139" cy="884466"/>
          </a:xfrm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r>
              <a:rPr lang="en-IN" sz="1100" i="1" dirty="0" smtClean="0"/>
              <a:t>.</a:t>
            </a:r>
            <a:endParaRPr lang="en-IN" sz="11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4587974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</a:rPr>
              <a:t>S</a:t>
            </a:r>
            <a:r>
              <a:rPr lang="en-US" sz="1600" b="1" dirty="0" smtClean="0">
                <a:solidFill>
                  <a:schemeClr val="accent5"/>
                </a:solidFill>
              </a:rPr>
              <a:t>hree Chintamani Autocomp &amp; Engineering Products Pvt.Ltd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06488" y="195486"/>
            <a:ext cx="28083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 smtClean="0">
                <a:solidFill>
                  <a:srgbClr val="FF33CC"/>
                </a:solidFill>
              </a:rPr>
              <a:t>Product View</a:t>
            </a:r>
            <a:endParaRPr lang="en-US" sz="2100" b="1" i="1" dirty="0">
              <a:solidFill>
                <a:srgbClr val="FF33CC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5" y="4633456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637433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7" y="4637433"/>
            <a:ext cx="31750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506" y="4637433"/>
            <a:ext cx="317500" cy="3286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886200" y="195486"/>
          <a:ext cx="31242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/>
              </a:tblGrid>
              <a:tr h="269885">
                <a:tc>
                  <a:txBody>
                    <a:bodyPr/>
                    <a:lstStyle/>
                    <a:p>
                      <a:r>
                        <a:rPr lang="en-US" dirty="0" smtClean="0"/>
                        <a:t>DELLORTO </a:t>
                      </a:r>
                      <a:r>
                        <a:rPr lang="en-US" baseline="0" dirty="0" smtClean="0"/>
                        <a:t>INDIA PVT.LTD.</a:t>
                      </a:r>
                      <a:endParaRPr lang="en-US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168210" y="971550"/>
          <a:ext cx="2332484" cy="337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2484"/>
              </a:tblGrid>
              <a:tr h="33782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SUPPORTING BRACKET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 descr="C:\Users\admin\Downloads\IMG_20190717_1516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33" t="21794" r="30702" b="36421"/>
          <a:stretch>
            <a:fillRect/>
          </a:stretch>
        </p:blipFill>
        <p:spPr bwMode="auto">
          <a:xfrm>
            <a:off x="2955382" y="1428750"/>
            <a:ext cx="275962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26062" cy="84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r>
              <a:rPr lang="en-IN" sz="1100" i="1" dirty="0" smtClean="0"/>
              <a:t>.</a:t>
            </a:r>
            <a:endParaRPr lang="en-IN" sz="11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849288" y="195486"/>
            <a:ext cx="28083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 smtClean="0">
                <a:solidFill>
                  <a:srgbClr val="FF33CC"/>
                </a:solidFill>
              </a:rPr>
              <a:t>Product View</a:t>
            </a:r>
            <a:endParaRPr lang="en-US" sz="2100" b="1" i="1" dirty="0">
              <a:solidFill>
                <a:srgbClr val="FF33CC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5" y="4633456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637433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7" y="4637433"/>
            <a:ext cx="31750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506" y="4637433"/>
            <a:ext cx="317500" cy="3286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987675" y="195580"/>
          <a:ext cx="4876800" cy="414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0"/>
              </a:tblGrid>
              <a:tr h="4140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SEDEMAC MECHATRONICS </a:t>
                      </a:r>
                      <a:r>
                        <a:rPr lang="en-US" baseline="0" dirty="0" smtClean="0"/>
                        <a:t>(I) PVT.LTD.</a:t>
                      </a:r>
                      <a:endParaRPr lang="en-US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780469" y="884555"/>
          <a:ext cx="1535832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832"/>
              </a:tblGrid>
              <a:tr h="2569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MOPED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1130" y="2266950"/>
          <a:ext cx="244030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0305"/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N360C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804077" y="1923326"/>
          <a:ext cx="2209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U368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26062" cy="84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472815" y="1419225"/>
            <a:ext cx="2150745" cy="1815465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idx="10"/>
          </p:nvPr>
        </p:nvPicPr>
        <p:blipFill>
          <a:blip r:embed="rId7"/>
          <a:stretch>
            <a:fillRect/>
          </a:stretch>
        </p:blipFill>
        <p:spPr>
          <a:xfrm>
            <a:off x="6038850" y="2571750"/>
            <a:ext cx="3105150" cy="19335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85" y="2755900"/>
            <a:ext cx="2551430" cy="1814195"/>
          </a:xfrm>
          <a:prstGeom prst="rect">
            <a:avLst/>
          </a:prstGeom>
        </p:spPr>
      </p:pic>
      <p:sp>
        <p:nvSpPr>
          <p:cNvPr id="18" name="Footer Placeholder 3"/>
          <p:cNvSpPr>
            <a:spLocks noGrp="1"/>
          </p:cNvSpPr>
          <p:nvPr/>
        </p:nvSpPr>
        <p:spPr>
          <a:xfrm>
            <a:off x="2285984" y="4643452"/>
            <a:ext cx="4786346" cy="398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motivated by desire to ''Achieve''</a:t>
            </a:r>
            <a:endParaRPr lang="en-US" sz="1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 descr="C:\Users\admin\Desktop\Bajaj-Motorcycles-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03868"/>
            <a:ext cx="912333" cy="40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IN" sz="1100" i="1" dirty="0" smtClean="0"/>
              <a:t>.</a:t>
            </a:r>
            <a:endParaRPr lang="en-IN" sz="11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964581" y="296863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</a:t>
            </a:r>
            <a:r>
              <a:rPr lang="en-US" sz="2000" b="1" i="1" dirty="0" smtClean="0">
                <a:solidFill>
                  <a:srgbClr val="FF33CC"/>
                </a:solidFill>
              </a:rPr>
              <a:t>Our Valuable Customers</a:t>
            </a:r>
            <a:endParaRPr lang="en-US" b="1" i="1" dirty="0">
              <a:solidFill>
                <a:srgbClr val="FF33CC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" y="942975"/>
            <a:ext cx="2611413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971550"/>
            <a:ext cx="2088233" cy="95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20" y="2272197"/>
            <a:ext cx="720080" cy="60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11" y="2298318"/>
            <a:ext cx="885825" cy="57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2297113"/>
            <a:ext cx="8842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600" y="2273300"/>
            <a:ext cx="7191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C:\Users\admin\Desktop\Bajaj-Motorcycles-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540" y="2927468"/>
            <a:ext cx="1371855" cy="40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78" y="3105150"/>
            <a:ext cx="162795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86737" y="3333750"/>
            <a:ext cx="1453164" cy="68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001203"/>
            <a:ext cx="8842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4840"/>
            <a:ext cx="7191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 descr="C:\Users\admin\Desktop\Bajaj-Motorcycles-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55358"/>
            <a:ext cx="1371855" cy="40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2" name="Picture 2" descr="C:\Users\Admin\Desktop\flash-electronics-i-pvt-ltd-dlf-industrial-area-faridabad-electronic-energy-meter-manufacturers-9n5cez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02164" y="828040"/>
            <a:ext cx="1689100" cy="838200"/>
          </a:xfrm>
          <a:prstGeom prst="rect">
            <a:avLst/>
          </a:prstGeom>
          <a:noFill/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17" y="4289332"/>
            <a:ext cx="744391" cy="263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03" y="4171950"/>
            <a:ext cx="719137" cy="38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080" y="4291012"/>
            <a:ext cx="744537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888" y="4244975"/>
            <a:ext cx="719137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88" y="4602162"/>
            <a:ext cx="1371600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" y="0"/>
            <a:ext cx="926062" cy="84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own Arrow 10"/>
          <p:cNvSpPr/>
          <p:nvPr/>
        </p:nvSpPr>
        <p:spPr>
          <a:xfrm>
            <a:off x="1138086" y="1809750"/>
            <a:ext cx="233514" cy="365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>
            <a:off x="4262286" y="1605122"/>
            <a:ext cx="233514" cy="365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7538886" y="1962150"/>
            <a:ext cx="233514" cy="365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990600" y="3882232"/>
            <a:ext cx="233514" cy="365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7538886" y="3958432"/>
            <a:ext cx="233514" cy="365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6"/>
          <a:stretch>
            <a:fillRect/>
          </a:stretch>
        </p:blipFill>
        <p:spPr>
          <a:xfrm>
            <a:off x="3408680" y="3206750"/>
            <a:ext cx="2106930" cy="460375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4317531" y="3741262"/>
            <a:ext cx="233514" cy="365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0"/>
          </p:nvPr>
        </p:nvPicPr>
        <p:blipFill>
          <a:blip r:embed="rId17"/>
          <a:stretch>
            <a:fillRect/>
          </a:stretch>
        </p:blipFill>
        <p:spPr>
          <a:xfrm>
            <a:off x="2915920" y="4140200"/>
            <a:ext cx="2877185" cy="638810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/>
        </p:nvSpPr>
        <p:spPr>
          <a:xfrm>
            <a:off x="2267569" y="4828237"/>
            <a:ext cx="4786346" cy="398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motivated by desire to ''Achieve''</a:t>
            </a:r>
            <a:endParaRPr lang="en-US" sz="1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r>
              <a:rPr lang="en-IN" sz="1100" i="1" dirty="0" smtClean="0"/>
              <a:t>.</a:t>
            </a:r>
            <a:endParaRPr lang="en-IN" sz="11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115695" y="92710"/>
            <a:ext cx="49098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u="sng" dirty="0" smtClean="0">
                <a:solidFill>
                  <a:srgbClr val="FF33CC"/>
                </a:solidFill>
              </a:rPr>
              <a:t>Positive Approach</a:t>
            </a:r>
            <a:endParaRPr lang="en-US" sz="4000" b="1" i="1" u="sng" dirty="0" smtClean="0">
              <a:solidFill>
                <a:srgbClr val="FF33CC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95" y="915035"/>
            <a:ext cx="3011805" cy="125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055" y="3793490"/>
            <a:ext cx="2250440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290" y="948690"/>
            <a:ext cx="2966720" cy="1271270"/>
          </a:xfrm>
          <a:prstGeom prst="rect">
            <a:avLst/>
          </a:prstGeom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" y="0"/>
            <a:ext cx="926062" cy="84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idx="10"/>
          </p:nvPr>
        </p:nvPicPr>
        <p:blipFill>
          <a:blip r:embed="rId6"/>
          <a:stretch>
            <a:fillRect/>
          </a:stretch>
        </p:blipFill>
        <p:spPr>
          <a:xfrm>
            <a:off x="5001260" y="2389505"/>
            <a:ext cx="2533650" cy="9658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30" y="2283460"/>
            <a:ext cx="3624580" cy="1202690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/>
        </p:nvSpPr>
        <p:spPr>
          <a:xfrm>
            <a:off x="2124059" y="4803472"/>
            <a:ext cx="4786346" cy="398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motivated by desire to ''Achieve''</a:t>
            </a:r>
            <a:endParaRPr lang="en-US" sz="1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47614"/>
            <a:ext cx="5904656" cy="25277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5750"/>
            <a:ext cx="9334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6256" y="0"/>
            <a:ext cx="2267744" cy="915566"/>
          </a:xfrm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r>
              <a:rPr lang="en-IN" sz="400" i="1" dirty="0" smtClean="0"/>
              <a:t>.</a:t>
            </a:r>
            <a:endParaRPr lang="en-IN" sz="400" i="1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5172" y="1342544"/>
            <a:ext cx="8520228" cy="30460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  <a:p>
            <a:pPr>
              <a:defRPr/>
            </a:pPr>
            <a:r>
              <a:rPr lang="en-US" b="1" i="1" dirty="0">
                <a:solidFill>
                  <a:srgbClr val="0070C0"/>
                </a:solidFill>
              </a:rPr>
              <a:t>We would like to introduce our selves as a leading </a:t>
            </a:r>
            <a:r>
              <a:rPr lang="en-US" b="1" i="1" dirty="0" smtClean="0">
                <a:solidFill>
                  <a:srgbClr val="0070C0"/>
                </a:solidFill>
              </a:rPr>
              <a:t>manufacture of </a:t>
            </a:r>
            <a:endParaRPr lang="en-US" b="1" i="1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b="1" i="1" dirty="0" smtClean="0">
                <a:solidFill>
                  <a:srgbClr val="0070C0"/>
                </a:solidFill>
              </a:rPr>
              <a:t>Precision machined, Pressure die casting components. We  follow  various Quality System Procedures to achieve excellence in </a:t>
            </a:r>
            <a:r>
              <a:rPr lang="en-US" sz="1600" b="1" i="1" dirty="0" smtClean="0">
                <a:solidFill>
                  <a:srgbClr val="0070C0"/>
                </a:solidFill>
              </a:rPr>
              <a:t>manufacturin</a:t>
            </a:r>
            <a:r>
              <a:rPr lang="en-US" b="1" i="1" dirty="0" smtClean="0">
                <a:solidFill>
                  <a:srgbClr val="0070C0"/>
                </a:solidFill>
              </a:rPr>
              <a:t>g .</a:t>
            </a:r>
            <a:endParaRPr lang="en-US" b="1" i="1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b="1" i="1" dirty="0" smtClean="0">
                <a:solidFill>
                  <a:srgbClr val="0070C0"/>
                </a:solidFill>
              </a:rPr>
              <a:t>The company has </a:t>
            </a:r>
            <a:r>
              <a:rPr lang="en-US" b="1" i="1" dirty="0">
                <a:solidFill>
                  <a:srgbClr val="0070C0"/>
                </a:solidFill>
              </a:rPr>
              <a:t>e</a:t>
            </a:r>
            <a:r>
              <a:rPr lang="en-US" b="1" i="1" dirty="0" smtClean="0">
                <a:solidFill>
                  <a:srgbClr val="0070C0"/>
                </a:solidFill>
              </a:rPr>
              <a:t>volved into a group  of companies. </a:t>
            </a:r>
            <a:br>
              <a:rPr lang="en-US" b="1" i="1" dirty="0" smtClean="0">
                <a:solidFill>
                  <a:srgbClr val="0070C0"/>
                </a:solidFill>
              </a:rPr>
            </a:br>
            <a:br>
              <a:rPr lang="en-US" b="1" i="1" dirty="0" smtClean="0">
                <a:solidFill>
                  <a:srgbClr val="0070C0"/>
                </a:solidFill>
              </a:rPr>
            </a:br>
            <a:r>
              <a:rPr lang="en-US" b="1" i="1" dirty="0" smtClean="0">
                <a:solidFill>
                  <a:srgbClr val="0070C0"/>
                </a:solidFill>
              </a:rPr>
              <a:t>The Company is into manufacturing &amp; supply of Precision machined /Pressure die casting components for Automobile parts, at different locations in </a:t>
            </a:r>
            <a:endParaRPr lang="en-US" b="1" i="1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b="1" i="1" dirty="0" smtClean="0">
                <a:solidFill>
                  <a:srgbClr val="0070C0"/>
                </a:solidFill>
              </a:rPr>
              <a:t>India. </a:t>
            </a:r>
            <a:endParaRPr lang="en-IN" b="1" i="1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en-US" sz="240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28" y="19548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33CC"/>
                </a:solidFill>
              </a:rPr>
              <a:t>Introduction</a:t>
            </a:r>
            <a:endParaRPr lang="en-US" b="1" i="1" dirty="0">
              <a:solidFill>
                <a:srgbClr val="FF33CC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61617" cy="967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ooter Placeholder 3"/>
          <p:cNvSpPr txBox="1"/>
          <p:nvPr/>
        </p:nvSpPr>
        <p:spPr>
          <a:xfrm>
            <a:off x="2743200" y="4767263"/>
            <a:ext cx="3657600" cy="274637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rgbClr val="0070C0"/>
                </a:solidFill>
              </a:rPr>
              <a:t>An IATF 16949 :2016 Certified company</a:t>
            </a:r>
            <a:endParaRPr lang="en-US" sz="1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4248" y="0"/>
            <a:ext cx="2339752" cy="884466"/>
          </a:xfrm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r>
              <a:rPr lang="en-IN" sz="500" dirty="0" smtClean="0"/>
              <a:t>.</a:t>
            </a:r>
            <a:endParaRPr lang="en-IN" sz="500" dirty="0"/>
          </a:p>
        </p:txBody>
      </p:sp>
      <p:sp>
        <p:nvSpPr>
          <p:cNvPr id="5" name="Content Placeholder 4"/>
          <p:cNvSpPr txBox="1">
            <a:spLocks noGrp="1" noChangeArrowheads="1"/>
          </p:cNvSpPr>
          <p:nvPr>
            <p:ph idx="10"/>
          </p:nvPr>
        </p:nvSpPr>
        <p:spPr bwMode="auto">
          <a:xfrm>
            <a:off x="33734" y="1347614"/>
            <a:ext cx="9110266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We </a:t>
            </a:r>
            <a:r>
              <a:rPr lang="en-US" sz="2000" b="1" i="1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Shall always </a:t>
            </a:r>
            <a:r>
              <a:rPr lang="en-US" sz="2000" b="1" i="1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maintain </a:t>
            </a:r>
            <a:r>
              <a:rPr lang="en-US" sz="2000" b="1" i="1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to be No.1 supplier </a:t>
            </a:r>
            <a:r>
              <a:rPr lang="en-US" sz="2000" b="1" i="1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of </a:t>
            </a:r>
            <a:endParaRPr lang="en-US" sz="2000" b="1" i="1" dirty="0" smtClean="0">
              <a:solidFill>
                <a:srgbClr val="0070C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000" b="1" i="1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en-US" sz="2000" b="1" i="1" dirty="0" err="1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Aluminium</a:t>
            </a:r>
            <a:r>
              <a:rPr lang="en-US" sz="2000" b="1" i="1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High </a:t>
            </a:r>
            <a:r>
              <a:rPr lang="en-US" sz="2000" b="1" i="1" u="sng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Pressure </a:t>
            </a:r>
            <a:r>
              <a:rPr lang="en-US" sz="2000" b="1" i="1" u="sng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000" b="1" i="1" u="sng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ie Casting </a:t>
            </a:r>
            <a:r>
              <a:rPr lang="en-US" sz="2000" b="1" i="1" u="sng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and </a:t>
            </a:r>
            <a:r>
              <a:rPr lang="en-US" sz="2000" b="1" i="1" u="sng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Forged </a:t>
            </a:r>
            <a:endParaRPr lang="en-US" sz="2000" b="1" i="1" u="sng" dirty="0" smtClean="0">
              <a:solidFill>
                <a:srgbClr val="0070C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000" b="1" i="1" u="sng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Machined parts</a:t>
            </a:r>
            <a:r>
              <a:rPr lang="en-US" sz="2000" b="1" i="1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in terms </a:t>
            </a:r>
            <a:r>
              <a:rPr lang="en-US" sz="2000" b="1" i="1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of quality </a:t>
            </a:r>
            <a:r>
              <a:rPr lang="en-US" sz="2000" b="1" i="1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&amp; customer satisfaction.</a:t>
            </a:r>
            <a:endParaRPr lang="en-US" sz="2000" b="1" i="1" dirty="0" smtClean="0">
              <a:solidFill>
                <a:srgbClr val="0070C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sz="2000" b="1" i="1" dirty="0" smtClean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We are committed to continually improve the </a:t>
            </a:r>
            <a:r>
              <a:rPr lang="en-US" sz="2000" b="1" i="1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  </a:t>
            </a:r>
            <a:endParaRPr lang="en-US" sz="2000" b="1" i="1" dirty="0" smtClean="0">
              <a:solidFill>
                <a:srgbClr val="0070C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000" b="1" i="1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  effectiveness </a:t>
            </a:r>
            <a:r>
              <a:rPr lang="en-US" sz="2000" b="1" i="1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of our business management system </a:t>
            </a:r>
            <a:endParaRPr lang="en-US" sz="2000" b="1" i="1" dirty="0" smtClean="0">
              <a:solidFill>
                <a:srgbClr val="0070C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000" b="1" i="1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  through </a:t>
            </a:r>
            <a:r>
              <a:rPr lang="en-US" sz="2000" b="1" i="1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QMS.</a:t>
            </a:r>
            <a:endParaRPr lang="en-IN" sz="2000" b="1" i="1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sz="2000" b="1" i="1" dirty="0" smtClean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sz="2000" b="1" i="1" dirty="0">
              <a:solidFill>
                <a:srgbClr val="00206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07902" y="267494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33CC"/>
                </a:solidFill>
              </a:rPr>
              <a:t>Business Policy</a:t>
            </a:r>
            <a:endParaRPr lang="en-US" sz="2000" b="1" i="1" dirty="0">
              <a:solidFill>
                <a:srgbClr val="FF33CC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61617" cy="967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3"/>
          <p:cNvSpPr txBox="1"/>
          <p:nvPr/>
        </p:nvSpPr>
        <p:spPr>
          <a:xfrm>
            <a:off x="2743200" y="4767263"/>
            <a:ext cx="3657600" cy="274637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rgbClr val="0070C0"/>
                </a:solidFill>
              </a:rPr>
              <a:t>An IATF 16949 :2016 Certified company</a:t>
            </a:r>
            <a:endParaRPr lang="en-US" sz="1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idx="10"/>
          </p:nvPr>
        </p:nvSpPr>
        <p:spPr>
          <a:xfrm>
            <a:off x="0" y="-19050"/>
            <a:ext cx="9144000" cy="115108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2800" b="1" dirty="0" smtClean="0">
                <a:solidFill>
                  <a:srgbClr val="00B0F0"/>
                </a:solidFill>
              </a:rPr>
              <a:t>ORGANIZATION  STRUCTURE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95600" y="1142990"/>
            <a:ext cx="2438400" cy="228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MANAGING DIRECTOR</a:t>
            </a:r>
            <a:endParaRPr lang="en-US" sz="1200" b="1" dirty="0" smtClean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95400" y="1928808"/>
            <a:ext cx="5062550" cy="2143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PLANT HEAD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038600" y="1357304"/>
            <a:ext cx="104772" cy="1571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248400" y="2143122"/>
            <a:ext cx="109550" cy="1238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295400" y="2143122"/>
            <a:ext cx="61890" cy="1238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4876800" y="2143122"/>
            <a:ext cx="52390" cy="1238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38200" y="2266950"/>
            <a:ext cx="914400" cy="381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chemeClr val="tx1"/>
              </a:solidFill>
            </a:endParaRP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ACCOUNT HEAD</a:t>
            </a:r>
            <a:endParaRPr lang="en-US" sz="1100" b="1" dirty="0" smtClean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2266950"/>
            <a:ext cx="1066800" cy="381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PURCHAGE MANAGER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791200" y="2266950"/>
            <a:ext cx="1066800" cy="381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chemeClr val="tx1"/>
              </a:solidFill>
            </a:endParaRP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HR       </a:t>
            </a:r>
            <a:endParaRPr lang="en-US" sz="11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MANAGER</a:t>
            </a:r>
            <a:endParaRPr lang="en-US" sz="1100" b="1" dirty="0" smtClean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09600" y="2876550"/>
            <a:ext cx="1295400" cy="381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chemeClr val="tx1"/>
              </a:solidFill>
            </a:endParaRP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ASST.ACCOUNT MANAGER</a:t>
            </a:r>
            <a:endParaRPr lang="en-US" sz="1100" b="1" dirty="0" smtClean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1219200" y="2647950"/>
            <a:ext cx="762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3810000" y="2205044"/>
            <a:ext cx="381000" cy="10810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cxnSp>
        <p:nvCxnSpPr>
          <p:cNvPr id="24" name="Straight Connector 23"/>
          <p:cNvCxnSpPr>
            <a:stCxn id="26" idx="0"/>
            <a:endCxn id="54" idx="0"/>
          </p:cNvCxnSpPr>
          <p:nvPr/>
        </p:nvCxnSpPr>
        <p:spPr>
          <a:xfrm rot="5400000" flipH="1" flipV="1">
            <a:off x="3390900" y="1085850"/>
            <a:ext cx="1588" cy="449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own Arrow 25"/>
          <p:cNvSpPr/>
          <p:nvPr/>
        </p:nvSpPr>
        <p:spPr>
          <a:xfrm>
            <a:off x="1066800" y="3333750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29" name="Down Arrow 28"/>
          <p:cNvSpPr/>
          <p:nvPr/>
        </p:nvSpPr>
        <p:spPr>
          <a:xfrm>
            <a:off x="6858000" y="2952750"/>
            <a:ext cx="152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4114800" y="3333750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33400" y="3638550"/>
            <a:ext cx="12954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PRODUCTION MANAGER      DIE CASTING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133600" y="3638550"/>
            <a:ext cx="12192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PRODUCTION MANAGER </a:t>
            </a:r>
            <a:endParaRPr lang="en-US" sz="11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MACHINING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105400" y="3638550"/>
            <a:ext cx="10668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QUALITY    ENG</a:t>
            </a:r>
            <a:r>
              <a:rPr lang="en-US" sz="1100" dirty="0" smtClean="0">
                <a:solidFill>
                  <a:schemeClr val="tx1"/>
                </a:solidFill>
              </a:rPr>
              <a:t>INEER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400800" y="3638550"/>
            <a:ext cx="10668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STORE       MANAGER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6858000" y="424815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37" name="Down Arrow 36"/>
          <p:cNvSpPr/>
          <p:nvPr/>
        </p:nvSpPr>
        <p:spPr>
          <a:xfrm>
            <a:off x="5562600" y="424815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2590800" y="424815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39" name="Down Arrow 38"/>
          <p:cNvSpPr/>
          <p:nvPr/>
        </p:nvSpPr>
        <p:spPr>
          <a:xfrm>
            <a:off x="1066800" y="424815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181600" y="4476750"/>
            <a:ext cx="1143000" cy="533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QUALITY      INSPECTOR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62000" y="4476750"/>
            <a:ext cx="838200" cy="457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LINE      LEADER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477000" y="4476750"/>
            <a:ext cx="990600" cy="533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STORE      KEEPER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286000" y="4476750"/>
            <a:ext cx="838200" cy="457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LINE      LEADER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46" name="Down Arrow 45"/>
          <p:cNvSpPr/>
          <p:nvPr/>
        </p:nvSpPr>
        <p:spPr>
          <a:xfrm>
            <a:off x="2590800" y="3333750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657600" y="3638550"/>
            <a:ext cx="1343028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MAINTAINANCE ENGINEER</a:t>
            </a:r>
            <a:endParaRPr lang="en-US" sz="1100" b="1" dirty="0" smtClean="0">
              <a:solidFill>
                <a:schemeClr val="tx1"/>
              </a:solidFill>
            </a:endParaRPr>
          </a:p>
        </p:txBody>
      </p:sp>
      <p:sp>
        <p:nvSpPr>
          <p:cNvPr id="54" name="Down Arrow 53"/>
          <p:cNvSpPr/>
          <p:nvPr/>
        </p:nvSpPr>
        <p:spPr>
          <a:xfrm>
            <a:off x="5562600" y="3333750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56" name="Down Arrow 55"/>
          <p:cNvSpPr/>
          <p:nvPr/>
        </p:nvSpPr>
        <p:spPr>
          <a:xfrm>
            <a:off x="4876800" y="2647950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4953000" y="2952750"/>
            <a:ext cx="1981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lowchart: Process 60"/>
          <p:cNvSpPr/>
          <p:nvPr/>
        </p:nvSpPr>
        <p:spPr>
          <a:xfrm>
            <a:off x="4953000" y="2952750"/>
            <a:ext cx="1981200" cy="762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lowchart: Process 62"/>
          <p:cNvSpPr/>
          <p:nvPr/>
        </p:nvSpPr>
        <p:spPr>
          <a:xfrm>
            <a:off x="1143000" y="3333750"/>
            <a:ext cx="4495800" cy="762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" y="0"/>
            <a:ext cx="1242752" cy="1132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ounded Rectangle 41"/>
          <p:cNvSpPr/>
          <p:nvPr/>
        </p:nvSpPr>
        <p:spPr>
          <a:xfrm>
            <a:off x="1285852" y="1571618"/>
            <a:ext cx="5062550" cy="2143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CEO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  <p:sp>
        <p:nvSpPr>
          <p:cNvPr id="47" name="Down Arrow 46"/>
          <p:cNvSpPr/>
          <p:nvPr/>
        </p:nvSpPr>
        <p:spPr>
          <a:xfrm>
            <a:off x="4000496" y="1771646"/>
            <a:ext cx="104772" cy="1571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066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285984" y="0"/>
            <a:ext cx="4214842" cy="857238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MILESTONES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353184">
            <a:off x="2611309" y="4029222"/>
            <a:ext cx="911309" cy="37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854" y="1123950"/>
            <a:ext cx="7972425" cy="3891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353184">
            <a:off x="1925509" y="3876823"/>
            <a:ext cx="911309" cy="37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6898640" y="1917065"/>
            <a:ext cx="26670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2020 -21 </a:t>
            </a:r>
            <a:r>
              <a:rPr lang="en-US" sz="1200" dirty="0" smtClean="0">
                <a:solidFill>
                  <a:schemeClr val="tx2"/>
                </a:solidFill>
              </a:rPr>
              <a:t>PDC TBC 180T 1 No. 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6334125" y="2374265"/>
            <a:ext cx="29718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2018</a:t>
            </a:r>
            <a:r>
              <a:rPr lang="en-US" sz="1200" dirty="0" smtClean="0">
                <a:solidFill>
                  <a:schemeClr val="tx2"/>
                </a:solidFill>
              </a:rPr>
              <a:t>  VMC BFW Make &amp; 2 CNC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5356860" y="2831465"/>
            <a:ext cx="3581400" cy="5003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sym typeface="+mn-ea"/>
              </a:rPr>
              <a:t>2015</a:t>
            </a:r>
            <a:r>
              <a:rPr lang="en-US" sz="1600" dirty="0" smtClean="0">
                <a:solidFill>
                  <a:schemeClr val="tx2"/>
                </a:solidFill>
                <a:sym typeface="+mn-ea"/>
              </a:rPr>
              <a:t>  </a:t>
            </a:r>
            <a:r>
              <a:rPr lang="en-US" sz="1200" dirty="0" smtClean="0">
                <a:solidFill>
                  <a:schemeClr val="tx2"/>
                </a:solidFill>
                <a:sym typeface="+mn-ea"/>
              </a:rPr>
              <a:t>SPM &amp; Drill Tap M/</a:t>
            </a:r>
            <a:r>
              <a:rPr lang="en-US" sz="1200" dirty="0" err="1" smtClean="0">
                <a:solidFill>
                  <a:schemeClr val="tx2"/>
                </a:solidFill>
                <a:sym typeface="+mn-ea"/>
              </a:rPr>
              <a:t>cs</a:t>
            </a:r>
            <a:r>
              <a:rPr lang="en-US" sz="1200" dirty="0" smtClean="0">
                <a:solidFill>
                  <a:schemeClr val="tx2"/>
                </a:solidFill>
                <a:sym typeface="+mn-ea"/>
              </a:rPr>
              <a:t> (11 </a:t>
            </a:r>
            <a:r>
              <a:rPr lang="en-US" sz="1200" dirty="0" err="1" smtClean="0">
                <a:solidFill>
                  <a:schemeClr val="tx2"/>
                </a:solidFill>
                <a:sym typeface="+mn-ea"/>
              </a:rPr>
              <a:t>No</a:t>
            </a:r>
            <a:r>
              <a:rPr lang="en-US" sz="1600" dirty="0" err="1" smtClean="0">
                <a:solidFill>
                  <a:schemeClr val="tx2"/>
                </a:solidFill>
                <a:sym typeface="+mn-ea"/>
              </a:rPr>
              <a:t>s</a:t>
            </a:r>
            <a:r>
              <a:rPr lang="en-US" sz="1600" dirty="0" smtClean="0">
                <a:solidFill>
                  <a:schemeClr val="tx2"/>
                </a:solidFill>
                <a:sym typeface="+mn-ea"/>
              </a:rPr>
              <a:t>)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4514215" y="3319145"/>
            <a:ext cx="3810000" cy="4800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sym typeface="+mn-ea"/>
              </a:rPr>
              <a:t>2014</a:t>
            </a:r>
            <a:r>
              <a:rPr lang="en-US" sz="1600" dirty="0" smtClean="0">
                <a:solidFill>
                  <a:schemeClr val="tx2"/>
                </a:solidFill>
                <a:sym typeface="+mn-ea"/>
              </a:rPr>
              <a:t>  </a:t>
            </a:r>
            <a:r>
              <a:rPr lang="en-US" sz="1200" dirty="0" smtClean="0">
                <a:solidFill>
                  <a:schemeClr val="tx2"/>
                </a:solidFill>
                <a:sym typeface="+mn-ea"/>
              </a:rPr>
              <a:t>Shot  blasting m/c (3 </a:t>
            </a:r>
            <a:r>
              <a:rPr lang="en-US" sz="1200" dirty="0" err="1" smtClean="0">
                <a:solidFill>
                  <a:schemeClr val="tx2"/>
                </a:solidFill>
                <a:sym typeface="+mn-ea"/>
              </a:rPr>
              <a:t>Nos</a:t>
            </a:r>
            <a:r>
              <a:rPr lang="en-US" sz="1200" dirty="0" smtClean="0">
                <a:solidFill>
                  <a:schemeClr val="tx2"/>
                </a:solidFill>
                <a:sym typeface="+mn-ea"/>
              </a:rPr>
              <a:t>) ACE Turning    center (2 </a:t>
            </a:r>
            <a:r>
              <a:rPr lang="en-US" sz="1200" dirty="0" err="1" smtClean="0">
                <a:solidFill>
                  <a:schemeClr val="tx2"/>
                </a:solidFill>
                <a:sym typeface="+mn-ea"/>
              </a:rPr>
              <a:t>Nos</a:t>
            </a:r>
            <a:r>
              <a:rPr lang="en-US" sz="1200" dirty="0" smtClean="0">
                <a:solidFill>
                  <a:schemeClr val="tx2"/>
                </a:solidFill>
                <a:sym typeface="+mn-ea"/>
              </a:rPr>
              <a:t>)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2667000" y="4248150"/>
            <a:ext cx="3581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2011</a:t>
            </a:r>
            <a:r>
              <a:rPr lang="en-US" sz="1200" dirty="0" smtClean="0">
                <a:solidFill>
                  <a:schemeClr val="tx2"/>
                </a:solidFill>
              </a:rPr>
              <a:t>Started with TBC 180T PDC M/C&amp; 2 CNC 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4248" y="0"/>
            <a:ext cx="2339752" cy="884466"/>
          </a:xfr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en-IN" sz="500" dirty="0" smtClean="0"/>
              <a:t>.</a:t>
            </a:r>
            <a:endParaRPr lang="en-IN" sz="500" dirty="0"/>
          </a:p>
        </p:txBody>
      </p:sp>
      <p:sp>
        <p:nvSpPr>
          <p:cNvPr id="3" name="Rectangle 18"/>
          <p:cNvSpPr/>
          <p:nvPr/>
        </p:nvSpPr>
        <p:spPr>
          <a:xfrm>
            <a:off x="3655060" y="3801110"/>
            <a:ext cx="3581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2013</a:t>
            </a:r>
            <a:r>
              <a:rPr lang="en-US" sz="1200" dirty="0" smtClean="0">
                <a:solidFill>
                  <a:schemeClr val="tx2"/>
                </a:solidFill>
              </a:rPr>
              <a:t>  Added HMT 180T PDC M/C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64 0.11736 L 0.60903 -0.57153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00" y="-3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64 0.11736 L 0.60903 -0.57153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00" y="-3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410970" y="172085"/>
            <a:ext cx="5692775" cy="6470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100" kern="10" dirty="0" smtClean="0">
                <a:ln w="19050">
                  <a:solidFill>
                    <a:schemeClr val="tx1"/>
                  </a:solidFill>
                  <a:rou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CERTIFICATES</a:t>
            </a:r>
            <a:endParaRPr lang="en-US" sz="1100" kern="10" dirty="0">
              <a:ln w="19050">
                <a:solidFill>
                  <a:schemeClr val="tx1"/>
                </a:solidFill>
                <a:rou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410970" y="3081353"/>
            <a:ext cx="24384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311650" y="1061720"/>
          <a:ext cx="3022600" cy="4083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Acrobat Document" r:id="rId3" imgW="7569200" imgH="10706100" progId="AcroExch.Document.11">
                  <p:embed/>
                </p:oleObj>
              </mc:Choice>
              <mc:Fallback>
                <p:oleObj name="Acrobat Document" r:id="rId3" imgW="7569200" imgH="10706100" progId="AcroExch.Document.11">
                  <p:embed/>
                  <p:pic>
                    <p:nvPicPr>
                      <p:cNvPr id="0" name="Picture 1024" descr="image14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1650" y="1061720"/>
                        <a:ext cx="3022600" cy="408368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6150" y="8255"/>
            <a:ext cx="1847850" cy="876300"/>
          </a:xfr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en-IN" sz="500" dirty="0" smtClean="0"/>
              <a:t>.</a:t>
            </a:r>
            <a:endParaRPr lang="en-IN" sz="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240" y="0"/>
            <a:ext cx="2411760" cy="884466"/>
          </a:xfrm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r>
              <a:rPr lang="en-IN" sz="400" i="1" dirty="0" smtClean="0"/>
              <a:t>.</a:t>
            </a:r>
            <a:endParaRPr lang="en-IN" sz="400" i="1" dirty="0"/>
          </a:p>
        </p:txBody>
      </p:sp>
      <p:sp>
        <p:nvSpPr>
          <p:cNvPr id="6" name="Rectangle 5"/>
          <p:cNvSpPr/>
          <p:nvPr/>
        </p:nvSpPr>
        <p:spPr>
          <a:xfrm>
            <a:off x="-59094" y="4769105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en-IN" sz="1400" dirty="0">
                <a:solidFill>
                  <a:srgbClr val="0070C0"/>
                </a:solidFill>
                <a:latin typeface="Franklin Gothic Demi" panose="020B0703020102020204"/>
                <a:cs typeface="Arial" panose="020B0604020202020204" pitchFamily="34" charset="0"/>
              </a:rPr>
              <a:t>We are motivated by desire to ''Achieve''</a:t>
            </a:r>
            <a:endParaRPr lang="en-IN" sz="1400" dirty="0">
              <a:solidFill>
                <a:srgbClr val="0070C0"/>
              </a:solidFill>
              <a:latin typeface="Franklin Gothic Demi" panose="020B0703020102020204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0698" y="156927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Shree Chintamani Autocomp </a:t>
            </a:r>
            <a:endParaRPr lang="en-US" b="1" i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i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Machinery List</a:t>
            </a:r>
            <a:endParaRPr lang="en-US" b="1" i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6" name="Content Placeholder 5"/>
          <p:cNvGraphicFramePr>
            <a:graphicFrameLocks noGrp="1"/>
          </p:cNvGraphicFramePr>
          <p:nvPr>
            <p:ph idx="1"/>
          </p:nvPr>
        </p:nvGraphicFramePr>
        <p:xfrm>
          <a:off x="571472" y="857238"/>
          <a:ext cx="8239959" cy="3813164"/>
        </p:xfrm>
        <a:graphic>
          <a:graphicData uri="http://schemas.openxmlformats.org/drawingml/2006/table">
            <a:tbl>
              <a:tblPr/>
              <a:tblGrid>
                <a:gridCol w="609576"/>
                <a:gridCol w="3733824"/>
                <a:gridCol w="1270331"/>
                <a:gridCol w="1050492"/>
                <a:gridCol w="1575736"/>
              </a:tblGrid>
              <a:tr h="25737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SL. NO.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MAKE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QTY. NOS.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YEAR OF MFGR.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  <a:tr h="29093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 TONS FULLY AUTO DIE-CASTING MACHINE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TBC ( TAIWAN) 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2011 / </a:t>
                      </a:r>
                      <a:r>
                        <a:rPr lang="en-US" sz="1400" b="1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093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 TONS SEMI-AUTO DIE-CASTING MACHINE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TBC</a:t>
                      </a:r>
                      <a:r>
                        <a:rPr lang="en-US" sz="1400" b="1" i="0" u="none" strike="noStrike" baseline="0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 TAIWAN )</a:t>
                      </a:r>
                      <a:endParaRPr lang="en-US" sz="1400" b="1" i="0" u="none" strike="noStrike" dirty="0" smtClean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  <a:endParaRPr lang="en-US" sz="1400" b="1" i="0" u="none" strike="noStrike" dirty="0" smtClean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093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CNC TURNING CENTRES DIA 165 HOLDING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 / 2018</a:t>
                      </a:r>
                      <a:endParaRPr lang="en-US" sz="1400" b="1" i="0" u="none" strike="noStrike" dirty="0" smtClean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093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CNC TURNING CENTRES DIA 210 HOLDING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2013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09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1400" b="1" i="0" u="none" strike="noStrike" dirty="0" smtClean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VMC 4</a:t>
                      </a:r>
                      <a:r>
                        <a:rPr lang="en-US" sz="1400" b="1" i="0" u="none" strike="noStrike" baseline="30000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400" b="1" i="0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Axis with U cam 500x400x400</a:t>
                      </a:r>
                      <a:endParaRPr lang="en-US" sz="1400" b="1" i="0" u="none" strike="noStrike" dirty="0" smtClean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BFW</a:t>
                      </a:r>
                      <a:endParaRPr lang="en-US" sz="1400" b="1" i="0" u="none" strike="noStrike" dirty="0" smtClean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b="1" i="0" u="none" strike="noStrike" dirty="0" smtClean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  <a:endParaRPr lang="en-US" sz="1400" b="1" i="0" u="none" strike="noStrike" dirty="0" smtClean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444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SPM- GANG TYPE DRILLING </a:t>
                      </a:r>
                      <a:r>
                        <a:rPr lang="en-US" sz="1400" b="1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TAPPING M/CS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endParaRPr lang="en-US" sz="1400" b="1" u="none" strike="noStrike" dirty="0" smtClean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1" u="none" strike="noStrike" dirty="0" smtClean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TAIWAN </a:t>
                      </a:r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093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ROTARY BARREL TYPE SHOT BLASTING MACHINE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SURFEX 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2014/2016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093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1/4" DRIILING MACHINES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093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1/4" DRILLING MACHINE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POWERMATIC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093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1/2" DRILLING MACHINE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TAPEX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093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1/2" DRILLING MACHINE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KMP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61617" cy="967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240" y="0"/>
            <a:ext cx="2411760" cy="884466"/>
          </a:xfrm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r>
              <a:rPr lang="en-IN" sz="400" i="1" dirty="0" smtClean="0"/>
              <a:t>.</a:t>
            </a:r>
            <a:endParaRPr lang="en-IN" sz="400" i="1" dirty="0"/>
          </a:p>
        </p:txBody>
      </p:sp>
      <p:sp>
        <p:nvSpPr>
          <p:cNvPr id="6" name="Rectangle 5"/>
          <p:cNvSpPr/>
          <p:nvPr/>
        </p:nvSpPr>
        <p:spPr>
          <a:xfrm>
            <a:off x="-59094" y="4769105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en-IN" sz="1400" dirty="0">
                <a:solidFill>
                  <a:srgbClr val="0070C0"/>
                </a:solidFill>
                <a:latin typeface="Franklin Gothic Demi" panose="020B0703020102020204"/>
                <a:cs typeface="Arial" panose="020B0604020202020204" pitchFamily="34" charset="0"/>
              </a:rPr>
              <a:t>We are motivated by desire to ''Achieve''</a:t>
            </a:r>
            <a:endParaRPr lang="en-IN" sz="1400" dirty="0">
              <a:solidFill>
                <a:srgbClr val="0070C0"/>
              </a:solidFill>
              <a:latin typeface="Franklin Gothic Demi" panose="020B0703020102020204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2024" y="156927"/>
            <a:ext cx="4398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Shree Chintamani Autocomp </a:t>
            </a:r>
            <a:endParaRPr lang="en-US" b="1" i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i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Machinery List</a:t>
            </a:r>
            <a:endParaRPr lang="en-US" b="1" i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6" name="Content Placeholder 5"/>
          <p:cNvGraphicFramePr>
            <a:graphicFrameLocks noGrp="1"/>
          </p:cNvGraphicFramePr>
          <p:nvPr>
            <p:ph idx="1"/>
          </p:nvPr>
        </p:nvGraphicFramePr>
        <p:xfrm>
          <a:off x="467543" y="1059581"/>
          <a:ext cx="8424937" cy="3721969"/>
        </p:xfrm>
        <a:graphic>
          <a:graphicData uri="http://schemas.openxmlformats.org/drawingml/2006/table">
            <a:tbl>
              <a:tblPr/>
              <a:tblGrid>
                <a:gridCol w="693324"/>
                <a:gridCol w="3802777"/>
                <a:gridCol w="1302608"/>
                <a:gridCol w="1050492"/>
                <a:gridCol w="1575736"/>
              </a:tblGrid>
              <a:tr h="42348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SL. NO.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MAKE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QTY. NOS.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YEAR OF MFGR.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  <a:tr h="25592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1" hangingPunct="1"/>
                      <a:r>
                        <a:rPr lang="en-US" sz="1400" b="1" u="none" strike="noStrike" kern="1200" dirty="0">
                          <a:solidFill>
                            <a:srgbClr val="FF33CC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12</a:t>
                      </a:r>
                      <a:endParaRPr lang="en-US" sz="1400" b="1" u="none" strike="noStrike" kern="1200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1" hangingPunct="1"/>
                      <a:r>
                        <a:rPr lang="en-US" sz="1400" b="1" u="none" strike="noStrike" kern="1200" dirty="0">
                          <a:solidFill>
                            <a:srgbClr val="FF33CC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6 MM TAPPING MACHINES</a:t>
                      </a:r>
                      <a:endParaRPr lang="en-US" sz="1400" b="1" u="none" strike="noStrike" kern="1200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325" marR="6325" marT="63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1" hangingPunct="1"/>
                      <a:r>
                        <a:rPr lang="en-US" sz="1400" b="1" u="none" strike="noStrike" kern="1200" dirty="0">
                          <a:solidFill>
                            <a:srgbClr val="FF33CC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POWERMATIC</a:t>
                      </a:r>
                      <a:endParaRPr lang="en-US" sz="1400" b="1" u="none" strike="noStrike" kern="1200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325" marR="6325" marT="63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1" hangingPunct="1"/>
                      <a:r>
                        <a:rPr lang="en-US" sz="1400" b="1" u="none" strike="noStrike" kern="1200" dirty="0">
                          <a:solidFill>
                            <a:srgbClr val="FF33CC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4</a:t>
                      </a:r>
                      <a:endParaRPr lang="en-US" sz="1400" b="1" u="none" strike="noStrike" kern="1200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325" marR="6325" marT="63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1" hangingPunct="1"/>
                      <a:r>
                        <a:rPr lang="en-US" sz="1400" b="1" u="none" strike="noStrike" kern="1200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2015</a:t>
                      </a:r>
                      <a:endParaRPr lang="en-US" sz="1400" b="1" u="none" strike="noStrike" kern="1200" dirty="0" smtClean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325" marR="6325" marT="63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13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HARDNESS TESTING MACHINE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SUPERFINE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2014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14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TRIMMING PRESS 1 TON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IN-SOURCE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2015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15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TRIMMING PRESS 1\4 TON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SHARP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2015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16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SCREW TYPE COMPRESSOR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CHICAG0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2012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17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RECIPROCATING COMPRESSOR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ELGI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2014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18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RECIPROCATING COMPRESSOR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JYOTI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19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BUSH PRESSING MACHINE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LG ENGG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2014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LINISHING MACHINE 50X2000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BALAJI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2013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BELT SANDER MACHINE 150X1200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CHANDAN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3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2015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22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PRINTING &amp; EMBOSSING MACHINE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MEDITECH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2016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23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LATHE MACHINE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PRATEEK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2016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61617" cy="967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5819</Words>
  <Application>WPS Presentation</Application>
  <PresentationFormat>On-screen Show (16:9)</PresentationFormat>
  <Paragraphs>659</Paragraphs>
  <Slides>28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7" baseType="lpstr">
      <vt:lpstr>Arial</vt:lpstr>
      <vt:lpstr>SimSun</vt:lpstr>
      <vt:lpstr>Wingdings</vt:lpstr>
      <vt:lpstr>Calibri</vt:lpstr>
      <vt:lpstr>Algerian</vt:lpstr>
      <vt:lpstr>Times New Roman</vt:lpstr>
      <vt:lpstr>Verdana</vt:lpstr>
      <vt:lpstr>Impact</vt:lpstr>
      <vt:lpstr>Franklin Gothic Demi</vt:lpstr>
      <vt:lpstr>Calibri</vt:lpstr>
      <vt:lpstr>Wingdings 2</vt:lpstr>
      <vt:lpstr>Microsoft YaHei</vt:lpstr>
      <vt:lpstr>Arial Unicode MS</vt:lpstr>
      <vt:lpstr>Georgia</vt:lpstr>
      <vt:lpstr>Malgun Gothic</vt:lpstr>
      <vt:lpstr>Office Theme</vt:lpstr>
      <vt:lpstr>Custom Design</vt:lpstr>
      <vt:lpstr>1_Office Theme</vt:lpstr>
      <vt:lpstr>AcroExch.Document.11</vt:lpstr>
      <vt:lpstr>WEL-COME  TO</vt:lpstr>
      <vt:lpstr>.</vt:lpstr>
      <vt:lpstr>.</vt:lpstr>
      <vt:lpstr>.</vt:lpstr>
      <vt:lpstr>PowerPoint 演示文稿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                                                       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PowerPoint 演示文稿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Chintamani</cp:lastModifiedBy>
  <cp:revision>591</cp:revision>
  <dcterms:created xsi:type="dcterms:W3CDTF">2014-04-01T16:27:00Z</dcterms:created>
  <dcterms:modified xsi:type="dcterms:W3CDTF">2024-01-20T05:58:12Z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785500012DE640FDB62FFE329503C48E</vt:lpwstr>
  </property>
  <property fmtid="{D5CDD505-2E9C-101B-9397-08002B2CF9AE}" pid="3" name="KSOProductBuildVer">
    <vt:lpwstr>1033-12.2.0.13359</vt:lpwstr>
  </property>
</Properties>
</file>